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99" r:id="rId3"/>
    <p:sldId id="257" r:id="rId4"/>
    <p:sldId id="258" r:id="rId5"/>
    <p:sldId id="265" r:id="rId6"/>
    <p:sldId id="269" r:id="rId7"/>
    <p:sldId id="277" r:id="rId8"/>
    <p:sldId id="278" r:id="rId9"/>
    <p:sldId id="300" r:id="rId10"/>
    <p:sldId id="301" r:id="rId11"/>
    <p:sldId id="307" r:id="rId12"/>
    <p:sldId id="302" r:id="rId13"/>
    <p:sldId id="310" r:id="rId14"/>
    <p:sldId id="303" r:id="rId15"/>
    <p:sldId id="304" r:id="rId16"/>
    <p:sldId id="315" r:id="rId17"/>
    <p:sldId id="305" r:id="rId18"/>
    <p:sldId id="306" r:id="rId19"/>
    <p:sldId id="308" r:id="rId20"/>
    <p:sldId id="311" r:id="rId21"/>
    <p:sldId id="314" r:id="rId22"/>
    <p:sldId id="312" r:id="rId23"/>
    <p:sldId id="313" r:id="rId24"/>
    <p:sldId id="280" r:id="rId25"/>
  </p:sldIdLst>
  <p:sldSz cx="9144000" cy="6858000" type="screen4x3"/>
  <p:notesSz cx="6781800" cy="9874250"/>
  <p:defaultTextStyle>
    <a:defPPr>
      <a:defRPr lang="ru-RU"/>
    </a:defPPr>
    <a:lvl1pPr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14F"/>
    <a:srgbClr val="3333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011" autoAdjust="0"/>
  </p:normalViewPr>
  <p:slideViewPr>
    <p:cSldViewPr>
      <p:cViewPr varScale="1">
        <p:scale>
          <a:sx n="68" d="100"/>
          <a:sy n="68" d="100"/>
        </p:scale>
        <p:origin x="1458" y="72"/>
      </p:cViewPr>
      <p:guideLst>
        <p:guide orient="horz" pos="2160"/>
        <p:guide pos="2880"/>
      </p:guideLst>
    </p:cSldViewPr>
  </p:slideViewPr>
  <p:outlineViewPr>
    <p:cViewPr>
      <p:scale>
        <a:sx n="33" d="100"/>
        <a:sy n="33" d="100"/>
      </p:scale>
      <p:origin x="96" y="235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79FAD6D0-6957-4A08-8690-D371B3D1528A}" type="datetimeFigureOut">
              <a:rPr lang="ru-RU"/>
              <a:pPr>
                <a:defRPr/>
              </a:pPr>
              <a:t>13.05.2020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5B7D8861-D4B8-405A-9269-07E6E6B127F0}" type="slidenum">
              <a:rPr lang="ru-RU" altLang="ru-RU"/>
              <a:pPr/>
              <a:t>‹#›</a:t>
            </a:fld>
            <a:endParaRPr lang="ru-RU" altLang="ru-RU"/>
          </a:p>
        </p:txBody>
      </p:sp>
    </p:spTree>
    <p:extLst>
      <p:ext uri="{BB962C8B-B14F-4D97-AF65-F5344CB8AC3E}">
        <p14:creationId xmlns:p14="http://schemas.microsoft.com/office/powerpoint/2010/main" val="371671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BB20D9B-D422-4407-8B51-DE7DDE8DB05A}" type="datetimeFigureOut">
              <a:rPr lang="ru-RU"/>
              <a:pPr>
                <a:defRPr/>
              </a:pPr>
              <a:t>13.05.2020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F9A6FBA7-FAF9-4F8E-B3D8-813C8C434C54}" type="slidenum">
              <a:rPr lang="ru-RU" altLang="ru-RU"/>
              <a:pPr/>
              <a:t>‹#›</a:t>
            </a:fld>
            <a:endParaRPr lang="ru-RU" altLang="ru-RU"/>
          </a:p>
        </p:txBody>
      </p:sp>
    </p:spTree>
    <p:extLst>
      <p:ext uri="{BB962C8B-B14F-4D97-AF65-F5344CB8AC3E}">
        <p14:creationId xmlns:p14="http://schemas.microsoft.com/office/powerpoint/2010/main" val="383250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CCB856B-5DB2-4160-B6C5-7DC6F7BE7DDF}" type="datetimeFigureOut">
              <a:rPr lang="ru-RU"/>
              <a:pPr>
                <a:defRPr/>
              </a:pPr>
              <a:t>13.05.2020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0D171240-A0B9-4F11-AC46-78E414DC87BC}" type="slidenum">
              <a:rPr lang="ru-RU" altLang="ru-RU"/>
              <a:pPr/>
              <a:t>‹#›</a:t>
            </a:fld>
            <a:endParaRPr lang="ru-RU" altLang="ru-RU"/>
          </a:p>
        </p:txBody>
      </p:sp>
    </p:spTree>
    <p:extLst>
      <p:ext uri="{BB962C8B-B14F-4D97-AF65-F5344CB8AC3E}">
        <p14:creationId xmlns:p14="http://schemas.microsoft.com/office/powerpoint/2010/main" val="187916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F1BA184-9312-4F90-8281-7D57A3958D34}" type="datetimeFigureOut">
              <a:rPr lang="ru-RU"/>
              <a:pPr>
                <a:defRPr/>
              </a:pPr>
              <a:t>13.05.2020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02801CBD-CA25-486E-A675-AEA866DE91FC}" type="slidenum">
              <a:rPr lang="ru-RU" altLang="ru-RU"/>
              <a:pPr/>
              <a:t>‹#›</a:t>
            </a:fld>
            <a:endParaRPr lang="ru-RU" altLang="ru-RU"/>
          </a:p>
        </p:txBody>
      </p:sp>
    </p:spTree>
    <p:extLst>
      <p:ext uri="{BB962C8B-B14F-4D97-AF65-F5344CB8AC3E}">
        <p14:creationId xmlns:p14="http://schemas.microsoft.com/office/powerpoint/2010/main" val="50585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7C9EB500-4F9C-43E9-9744-B53629A161AE}" type="datetimeFigureOut">
              <a:rPr lang="ru-RU"/>
              <a:pPr>
                <a:defRPr/>
              </a:pPr>
              <a:t>13.05.2020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FBE75939-FB48-4D40-85DB-8E551A5908F1}" type="slidenum">
              <a:rPr lang="ru-RU" altLang="ru-RU"/>
              <a:pPr/>
              <a:t>‹#›</a:t>
            </a:fld>
            <a:endParaRPr lang="ru-RU" altLang="ru-RU"/>
          </a:p>
        </p:txBody>
      </p:sp>
    </p:spTree>
    <p:extLst>
      <p:ext uri="{BB962C8B-B14F-4D97-AF65-F5344CB8AC3E}">
        <p14:creationId xmlns:p14="http://schemas.microsoft.com/office/powerpoint/2010/main" val="357422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C2F4561-BDE2-4684-BD55-1B0874B41874}" type="datetimeFigureOut">
              <a:rPr lang="ru-RU"/>
              <a:pPr>
                <a:defRPr/>
              </a:pPr>
              <a:t>13.05.2020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9FA05175-B509-49A6-8EBE-5CFCA7696811}" type="slidenum">
              <a:rPr lang="ru-RU" altLang="ru-RU"/>
              <a:pPr/>
              <a:t>‹#›</a:t>
            </a:fld>
            <a:endParaRPr lang="ru-RU" altLang="ru-RU"/>
          </a:p>
        </p:txBody>
      </p:sp>
    </p:spTree>
    <p:extLst>
      <p:ext uri="{BB962C8B-B14F-4D97-AF65-F5344CB8AC3E}">
        <p14:creationId xmlns:p14="http://schemas.microsoft.com/office/powerpoint/2010/main" val="62059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D8686734-66BA-4349-9F16-59A5295E0545}" type="datetimeFigureOut">
              <a:rPr lang="ru-RU"/>
              <a:pPr>
                <a:defRPr/>
              </a:pPr>
              <a:t>13.05.2020</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fld id="{B390303B-A4E3-4CD6-9678-03C54126FCBD}" type="slidenum">
              <a:rPr lang="ru-RU" altLang="ru-RU"/>
              <a:pPr/>
              <a:t>‹#›</a:t>
            </a:fld>
            <a:endParaRPr lang="ru-RU" altLang="ru-RU"/>
          </a:p>
        </p:txBody>
      </p:sp>
    </p:spTree>
    <p:extLst>
      <p:ext uri="{BB962C8B-B14F-4D97-AF65-F5344CB8AC3E}">
        <p14:creationId xmlns:p14="http://schemas.microsoft.com/office/powerpoint/2010/main" val="300463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03F683B5-9CA5-4A7E-A9AA-C52C12A181B3}" type="datetimeFigureOut">
              <a:rPr lang="ru-RU"/>
              <a:pPr>
                <a:defRPr/>
              </a:pPr>
              <a:t>13.05.2020</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fld id="{FAB988D7-34FA-4D6C-97B5-27D9F39331D9}" type="slidenum">
              <a:rPr lang="ru-RU" altLang="ru-RU"/>
              <a:pPr/>
              <a:t>‹#›</a:t>
            </a:fld>
            <a:endParaRPr lang="ru-RU" altLang="ru-RU"/>
          </a:p>
        </p:txBody>
      </p:sp>
    </p:spTree>
    <p:extLst>
      <p:ext uri="{BB962C8B-B14F-4D97-AF65-F5344CB8AC3E}">
        <p14:creationId xmlns:p14="http://schemas.microsoft.com/office/powerpoint/2010/main" val="344343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03C4662A-72E9-4559-A40D-3E00E57BC3EB}" type="datetimeFigureOut">
              <a:rPr lang="ru-RU"/>
              <a:pPr>
                <a:defRPr/>
              </a:pPr>
              <a:t>13.05.2020</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fld id="{9534A9C9-0D1D-4A96-8218-AD865320F3AD}" type="slidenum">
              <a:rPr lang="ru-RU" altLang="ru-RU"/>
              <a:pPr/>
              <a:t>‹#›</a:t>
            </a:fld>
            <a:endParaRPr lang="ru-RU" altLang="ru-RU"/>
          </a:p>
        </p:txBody>
      </p:sp>
    </p:spTree>
    <p:extLst>
      <p:ext uri="{BB962C8B-B14F-4D97-AF65-F5344CB8AC3E}">
        <p14:creationId xmlns:p14="http://schemas.microsoft.com/office/powerpoint/2010/main" val="198169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9431EED-233D-4839-A0E5-A43611F36A28}" type="datetimeFigureOut">
              <a:rPr lang="ru-RU"/>
              <a:pPr>
                <a:defRPr/>
              </a:pPr>
              <a:t>13.05.2020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3FB881DD-476B-4F05-A942-EFA73515A05B}" type="slidenum">
              <a:rPr lang="ru-RU" altLang="ru-RU"/>
              <a:pPr/>
              <a:t>‹#›</a:t>
            </a:fld>
            <a:endParaRPr lang="ru-RU" altLang="ru-RU"/>
          </a:p>
        </p:txBody>
      </p:sp>
    </p:spTree>
    <p:extLst>
      <p:ext uri="{BB962C8B-B14F-4D97-AF65-F5344CB8AC3E}">
        <p14:creationId xmlns:p14="http://schemas.microsoft.com/office/powerpoint/2010/main" val="65210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6787899B-DF63-4A65-9BD3-5D9CDE7FF322}" type="datetimeFigureOut">
              <a:rPr lang="ru-RU"/>
              <a:pPr>
                <a:defRPr/>
              </a:pPr>
              <a:t>13.05.2020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E2CC779A-7139-4761-B279-8BDB6C008999}" type="slidenum">
              <a:rPr lang="ru-RU" altLang="ru-RU"/>
              <a:pPr/>
              <a:t>‹#›</a:t>
            </a:fld>
            <a:endParaRPr lang="ru-RU" altLang="ru-RU"/>
          </a:p>
        </p:txBody>
      </p:sp>
    </p:spTree>
    <p:extLst>
      <p:ext uri="{BB962C8B-B14F-4D97-AF65-F5344CB8AC3E}">
        <p14:creationId xmlns:p14="http://schemas.microsoft.com/office/powerpoint/2010/main" val="288129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35CD1F65-1FD9-4F7F-A655-BC989D73DDD4}" type="datetimeFigureOut">
              <a:rPr lang="ru-RU"/>
              <a:pPr>
                <a:defRPr/>
              </a:pPr>
              <a:t>13.05.2020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000000"/>
                </a:solidFill>
                <a:latin typeface="Times New Roman" panose="02020603050405020304" pitchFamily="18" charset="0"/>
              </a:defRPr>
            </a:lvl1pPr>
          </a:lstStyle>
          <a:p>
            <a:fld id="{B2F9A29E-ACEF-4E4E-826C-F54D890F5C0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pitchFamily="34" charset="0"/>
        </a:defRPr>
      </a:lvl2pPr>
      <a:lvl3pPr algn="ctr" rtl="0" eaLnBrk="0" fontAlgn="base" hangingPunct="0">
        <a:spcBef>
          <a:spcPct val="0"/>
        </a:spcBef>
        <a:spcAft>
          <a:spcPct val="0"/>
        </a:spcAft>
        <a:defRPr sz="4100" b="1">
          <a:solidFill>
            <a:schemeClr val="tx1"/>
          </a:solidFill>
          <a:latin typeface="Arial" pitchFamily="34" charset="0"/>
        </a:defRPr>
      </a:lvl3pPr>
      <a:lvl4pPr algn="ctr" rtl="0" eaLnBrk="0" fontAlgn="base" hangingPunct="0">
        <a:spcBef>
          <a:spcPct val="0"/>
        </a:spcBef>
        <a:spcAft>
          <a:spcPct val="0"/>
        </a:spcAft>
        <a:defRPr sz="4100" b="1">
          <a:solidFill>
            <a:schemeClr val="tx1"/>
          </a:solidFill>
          <a:latin typeface="Arial" pitchFamily="34" charset="0"/>
        </a:defRPr>
      </a:lvl4pPr>
      <a:lvl5pPr algn="ctr" rtl="0" eaLnBrk="0" fontAlgn="base" hangingPunct="0">
        <a:spcBef>
          <a:spcPct val="0"/>
        </a:spcBef>
        <a:spcAft>
          <a:spcPct val="0"/>
        </a:spcAft>
        <a:defRPr sz="4100" b="1">
          <a:solidFill>
            <a:schemeClr val="tx1"/>
          </a:solidFill>
          <a:latin typeface="Arial" pitchFamily="34" charset="0"/>
        </a:defRPr>
      </a:lvl5pPr>
      <a:lvl6pPr marL="457200" algn="ctr" rtl="0" fontAlgn="base">
        <a:spcBef>
          <a:spcPct val="0"/>
        </a:spcBef>
        <a:spcAft>
          <a:spcPct val="0"/>
        </a:spcAft>
        <a:defRPr sz="4100" b="1">
          <a:solidFill>
            <a:schemeClr val="tx1"/>
          </a:solidFill>
          <a:latin typeface="Arial" pitchFamily="34" charset="0"/>
        </a:defRPr>
      </a:lvl6pPr>
      <a:lvl7pPr marL="914400" algn="ctr" rtl="0" fontAlgn="base">
        <a:spcBef>
          <a:spcPct val="0"/>
        </a:spcBef>
        <a:spcAft>
          <a:spcPct val="0"/>
        </a:spcAft>
        <a:defRPr sz="4100" b="1">
          <a:solidFill>
            <a:schemeClr val="tx1"/>
          </a:solidFill>
          <a:latin typeface="Arial" pitchFamily="34" charset="0"/>
        </a:defRPr>
      </a:lvl7pPr>
      <a:lvl8pPr marL="1371600" algn="ctr" rtl="0" fontAlgn="base">
        <a:spcBef>
          <a:spcPct val="0"/>
        </a:spcBef>
        <a:spcAft>
          <a:spcPct val="0"/>
        </a:spcAft>
        <a:defRPr sz="4100" b="1">
          <a:solidFill>
            <a:schemeClr val="tx1"/>
          </a:solidFill>
          <a:latin typeface="Arial" pitchFamily="34" charset="0"/>
        </a:defRPr>
      </a:lvl8pPr>
      <a:lvl9pPr marL="1828800" algn="ctr" rtl="0" fontAlgn="base">
        <a:spcBef>
          <a:spcPct val="0"/>
        </a:spcBef>
        <a:spcAft>
          <a:spcPct val="0"/>
        </a:spcAft>
        <a:defRPr sz="4100" b="1">
          <a:solidFill>
            <a:schemeClr val="tx1"/>
          </a:solidFill>
          <a:latin typeface="Arial"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алага-хээ.jpg"/>
          <p:cNvPicPr>
            <a:picLocks noChangeAspect="1"/>
          </p:cNvPicPr>
          <p:nvPr/>
        </p:nvPicPr>
        <p:blipFill>
          <a:blip r:embed="rId2" cstate="print">
            <a:duotone>
              <a:schemeClr val="accent6">
                <a:shade val="45000"/>
                <a:satMod val="135000"/>
              </a:schemeClr>
              <a:prstClr val="white"/>
            </a:duotone>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179512" y="1772816"/>
            <a:ext cx="8786874" cy="3357586"/>
          </a:xfrm>
        </p:spPr>
        <p:txBody>
          <a:bodyPr>
            <a:noAutofit/>
          </a:bodyPr>
          <a:lstStyle/>
          <a:p>
            <a:pPr eaLnBrk="1" fontAlgn="auto" hangingPunct="1">
              <a:spcAft>
                <a:spcPts val="0"/>
              </a:spcAft>
              <a:defRPr/>
            </a:pPr>
            <a:r>
              <a:rPr lang="ru-RU" sz="4400" dirty="0" smtClean="0">
                <a:solidFill>
                  <a:srgbClr val="0F514F"/>
                </a:solidFill>
                <a:effectLst>
                  <a:outerShdw blurRad="38100" dist="38100" dir="2700000" algn="tl">
                    <a:srgbClr val="000000">
                      <a:alpha val="43137"/>
                    </a:srgbClr>
                  </a:outerShdw>
                </a:effectLst>
                <a:latin typeface="+mn-lt"/>
                <a:ea typeface="Arial Unicode MS" pitchFamily="34" charset="-128"/>
                <a:cs typeface="Arial Unicode MS" pitchFamily="34" charset="-128"/>
              </a:rPr>
              <a:t>Информация о ходе реализации губернаторского проекта «</a:t>
            </a:r>
            <a:r>
              <a:rPr lang="ru-RU" sz="4400" dirty="0" err="1" smtClean="0">
                <a:solidFill>
                  <a:srgbClr val="0F514F"/>
                </a:solidFill>
                <a:effectLst>
                  <a:outerShdw blurRad="38100" dist="38100" dir="2700000" algn="tl">
                    <a:srgbClr val="000000">
                      <a:alpha val="43137"/>
                    </a:srgbClr>
                  </a:outerShdw>
                </a:effectLst>
                <a:latin typeface="+mn-lt"/>
                <a:ea typeface="Arial Unicode MS" pitchFamily="34" charset="-128"/>
                <a:cs typeface="Arial Unicode MS" pitchFamily="34" charset="-128"/>
              </a:rPr>
              <a:t>Кыштаг</a:t>
            </a:r>
            <a:r>
              <a:rPr lang="ru-RU" sz="4400" dirty="0" smtClean="0">
                <a:solidFill>
                  <a:srgbClr val="0F514F"/>
                </a:solidFill>
                <a:effectLst>
                  <a:outerShdw blurRad="38100" dist="38100" dir="2700000" algn="tl">
                    <a:srgbClr val="000000">
                      <a:alpha val="43137"/>
                    </a:srgbClr>
                  </a:outerShdw>
                </a:effectLst>
                <a:latin typeface="+mn-lt"/>
                <a:ea typeface="Arial Unicode MS" pitchFamily="34" charset="-128"/>
                <a:cs typeface="Arial Unicode MS" pitchFamily="34" charset="-128"/>
              </a:rPr>
              <a:t> для молодой семьи»</a:t>
            </a:r>
            <a:endParaRPr lang="ru-RU" sz="3600" dirty="0">
              <a:solidFill>
                <a:srgbClr val="0F514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p:txBody>
      </p:sp>
      <p:pic>
        <p:nvPicPr>
          <p:cNvPr id="2052" name="Рисунок 3" descr="Герб Дзун-Хемчикский(офиц).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765175"/>
            <a:ext cx="1079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Чыраа-Бажы</a:t>
            </a:r>
            <a:endParaRPr lang="ru-RU" dirty="0">
              <a:solidFill>
                <a:schemeClr val="tx1"/>
              </a:solidFill>
            </a:endParaRPr>
          </a:p>
        </p:txBody>
      </p:sp>
      <p:pic>
        <p:nvPicPr>
          <p:cNvPr id="11267" name="Содержимое 3" descr="20170805_14153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39888"/>
            <a:ext cx="8229600" cy="46291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Чыраа-Бажы</a:t>
            </a:r>
            <a:r>
              <a:rPr lang="ru-RU" dirty="0" smtClean="0">
                <a:solidFill>
                  <a:schemeClr val="tx1"/>
                </a:solidFill>
              </a:rPr>
              <a:t> кошара</a:t>
            </a:r>
            <a:endParaRPr lang="ru-RU" dirty="0">
              <a:solidFill>
                <a:schemeClr val="tx1"/>
              </a:solidFill>
            </a:endParaRPr>
          </a:p>
        </p:txBody>
      </p:sp>
      <p:pic>
        <p:nvPicPr>
          <p:cNvPr id="12291" name="Содержимое 3" descr="image-0-02-04-18015b455401e3feffd12005791373c749cf2e190a7cf304c50b5385054e1127-V.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33513" y="1600200"/>
            <a:ext cx="6276975" cy="47085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Чыргакы</a:t>
            </a:r>
            <a:endParaRPr lang="ru-RU" dirty="0">
              <a:solidFill>
                <a:schemeClr val="tx1"/>
              </a:solidFill>
            </a:endParaRPr>
          </a:p>
        </p:txBody>
      </p:sp>
      <p:pic>
        <p:nvPicPr>
          <p:cNvPr id="13315" name="Содержимое 3" descr="20170805_15472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39888"/>
            <a:ext cx="8229600" cy="46291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Чыргакы</a:t>
            </a:r>
            <a:endParaRPr lang="ru-RU" dirty="0">
              <a:solidFill>
                <a:schemeClr val="tx1"/>
              </a:solidFill>
            </a:endParaRPr>
          </a:p>
        </p:txBody>
      </p:sp>
      <p:pic>
        <p:nvPicPr>
          <p:cNvPr id="14339" name="Picture 2" descr="C:\Users\_A330~1\AppData\Local\Temp\WPDNSE\{0000035E-0001-0001-0000-000000000000}\image-0-02-05-b568951b8fac03b3dffed9499d54063c9ebfedaef70b966ec960e45b38cdde3b-V.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7700" y="1600200"/>
            <a:ext cx="7848600" cy="4708525"/>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Хорум-Даг</a:t>
            </a:r>
            <a:endParaRPr lang="ru-RU" dirty="0">
              <a:solidFill>
                <a:schemeClr val="tx1"/>
              </a:solidFill>
            </a:endParaRPr>
          </a:p>
        </p:txBody>
      </p:sp>
      <p:pic>
        <p:nvPicPr>
          <p:cNvPr id="15363" name="Содержимое 3" descr="хорум-даг1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39888"/>
            <a:ext cx="8229600" cy="46291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err="1" smtClean="0">
                <a:solidFill>
                  <a:schemeClr val="tx1"/>
                </a:solidFill>
              </a:rPr>
              <a:t>Сендажы</a:t>
            </a:r>
            <a:r>
              <a:rPr lang="ru-RU" dirty="0" smtClean="0">
                <a:solidFill>
                  <a:schemeClr val="tx1"/>
                </a:solidFill>
              </a:rPr>
              <a:t> </a:t>
            </a:r>
            <a:r>
              <a:rPr lang="ru-RU" dirty="0" err="1" smtClean="0">
                <a:solidFill>
                  <a:schemeClr val="tx1"/>
                </a:solidFill>
              </a:rPr>
              <a:t>Сагаан</a:t>
            </a:r>
            <a:r>
              <a:rPr lang="ru-RU" dirty="0" smtClean="0">
                <a:solidFill>
                  <a:schemeClr val="tx1"/>
                </a:solidFill>
              </a:rPr>
              <a:t> </a:t>
            </a:r>
            <a:r>
              <a:rPr lang="ru-RU" dirty="0" err="1" smtClean="0">
                <a:solidFill>
                  <a:schemeClr val="tx1"/>
                </a:solidFill>
              </a:rPr>
              <a:t>Байлак-оолович</a:t>
            </a:r>
            <a:r>
              <a:rPr lang="ru-RU" dirty="0" smtClean="0">
                <a:solidFill>
                  <a:schemeClr val="tx1"/>
                </a:solidFill>
              </a:rPr>
              <a:t> </a:t>
            </a:r>
            <a:r>
              <a:rPr lang="ru-RU" dirty="0" err="1" smtClean="0">
                <a:solidFill>
                  <a:schemeClr val="tx1"/>
                </a:solidFill>
              </a:rPr>
              <a:t>с.Хорум-Даг</a:t>
            </a:r>
            <a:endParaRPr lang="ru-RU" dirty="0">
              <a:solidFill>
                <a:schemeClr val="tx1"/>
              </a:solidFill>
            </a:endParaRPr>
          </a:p>
        </p:txBody>
      </p:sp>
      <p:pic>
        <p:nvPicPr>
          <p:cNvPr id="16387" name="Содержимое 5" descr="20170805_174749.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773238"/>
            <a:ext cx="4038600" cy="3887787"/>
          </a:xfrm>
        </p:spPr>
      </p:pic>
      <p:pic>
        <p:nvPicPr>
          <p:cNvPr id="16388" name="Содержимое 6" descr="20170805_174902.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773238"/>
            <a:ext cx="4038600" cy="38163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Хорум-Даг</a:t>
            </a:r>
            <a:endParaRPr lang="ru-RU" dirty="0">
              <a:solidFill>
                <a:schemeClr val="tx1"/>
              </a:solidFill>
            </a:endParaRPr>
          </a:p>
        </p:txBody>
      </p:sp>
      <p:pic>
        <p:nvPicPr>
          <p:cNvPr id="17411" name="Содержимое 6" descr="20170805_17484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39888"/>
            <a:ext cx="8229600" cy="46291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Чаданский</a:t>
            </a:r>
            <a:endParaRPr lang="ru-RU" dirty="0">
              <a:solidFill>
                <a:schemeClr val="tx1"/>
              </a:solidFill>
            </a:endParaRPr>
          </a:p>
        </p:txBody>
      </p:sp>
      <p:pic>
        <p:nvPicPr>
          <p:cNvPr id="18435" name="Содержимое 6" descr="image-0-02-04-15d85a73b07f6d9195cd891c6dcd5758a15d1e3e0154c80de64e4884d55e72a5-V.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557338"/>
            <a:ext cx="4038600" cy="4464050"/>
          </a:xfrm>
        </p:spPr>
      </p:pic>
      <p:pic>
        <p:nvPicPr>
          <p:cNvPr id="18436" name="Содержимое 5" descr="image-0-02-04-d49bc76361de25eeb3042ce43d11e2be9270c3027e06af6e50ef9fe64ed64f5e-V.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484313"/>
            <a:ext cx="4032250" cy="4525962"/>
          </a:xfrm>
        </p:spPr>
      </p:pic>
      <p:pic>
        <p:nvPicPr>
          <p:cNvPr id="18437" name="Содержимое 5" descr="image-0-02-04-d49bc76361de25eeb3042ce43d11e2be9270c3027e06af6e50ef9fe64ed64f5e-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500188"/>
            <a:ext cx="40322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Теве-Хая</a:t>
            </a:r>
            <a:endParaRPr lang="ru-RU" dirty="0">
              <a:solidFill>
                <a:schemeClr val="tx1"/>
              </a:solidFill>
            </a:endParaRPr>
          </a:p>
        </p:txBody>
      </p:sp>
      <p:pic>
        <p:nvPicPr>
          <p:cNvPr id="19459" name="Содержимое 4" descr="image-0-02-05-c8722fbd08bf31c136ba1c90df6cff0f02629dc51275ebdad879c20679f60053-V.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773238"/>
            <a:ext cx="4038600" cy="3603625"/>
          </a:xfrm>
        </p:spPr>
      </p:pic>
      <p:pic>
        <p:nvPicPr>
          <p:cNvPr id="19460" name="Содержимое 5" descr="image-0-02-05-9090604614fc91d3998b97ff7035570b06668cfd13110f09e9fef1e042a4671a-V.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773238"/>
            <a:ext cx="4038600" cy="36036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Ийме</a:t>
            </a:r>
            <a:endParaRPr lang="ru-RU" dirty="0">
              <a:solidFill>
                <a:schemeClr val="tx1"/>
              </a:solidFill>
            </a:endParaRPr>
          </a:p>
        </p:txBody>
      </p:sp>
      <p:pic>
        <p:nvPicPr>
          <p:cNvPr id="20483" name="Содержимое 5" descr="image-0-02-05-4e5fc15f92ac7100141dc536752c306117f55d26daaa3fa2cad1fef9ea0faf4e-V.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412875"/>
            <a:ext cx="8229600" cy="48625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defRPr/>
            </a:pPr>
            <a:endParaRPr lang="ru-RU"/>
          </a:p>
        </p:txBody>
      </p:sp>
      <p:pic>
        <p:nvPicPr>
          <p:cNvPr id="3075" name="Рисунок 2" descr="Дзун-Хемчик.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Хайыракан</a:t>
            </a:r>
            <a:r>
              <a:rPr lang="ru-RU" dirty="0" smtClean="0">
                <a:solidFill>
                  <a:schemeClr val="tx1"/>
                </a:solidFill>
              </a:rPr>
              <a:t> дом из внутри</a:t>
            </a:r>
            <a:endParaRPr lang="ru-RU" dirty="0">
              <a:solidFill>
                <a:schemeClr val="tx1"/>
              </a:solidFill>
            </a:endParaRPr>
          </a:p>
        </p:txBody>
      </p:sp>
      <p:pic>
        <p:nvPicPr>
          <p:cNvPr id="21507" name="Picture 2" descr="C:\Users\_A330~1\AppData\Local\Temp\WPDNSE\{0000035E-0001-0001-0000-000000000000}\image-0-02-04-331b78a0054d0b8ef64cf8594307660d95e21bc2eb03f76bb86dc29fc9bd20bc-V.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43063"/>
            <a:ext cx="8229600" cy="462280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Хайыракан</a:t>
            </a:r>
            <a:endParaRPr lang="ru-RU" dirty="0">
              <a:solidFill>
                <a:schemeClr val="tx1"/>
              </a:solidFill>
            </a:endParaRPr>
          </a:p>
        </p:txBody>
      </p:sp>
      <p:pic>
        <p:nvPicPr>
          <p:cNvPr id="22531" name="Содержимое 11" descr="image-0-02-04-65aa5b0489d6f237469520985432035f1a144576e1bb32d42345881545380fcf-V.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43063"/>
            <a:ext cx="8229600" cy="46228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Шеми</a:t>
            </a:r>
            <a:endParaRPr lang="ru-RU" dirty="0">
              <a:solidFill>
                <a:schemeClr val="tx1"/>
              </a:solidFill>
            </a:endParaRPr>
          </a:p>
        </p:txBody>
      </p:sp>
      <p:pic>
        <p:nvPicPr>
          <p:cNvPr id="23555" name="Содержимое 5" descr="image-0-02-03-ab4820763465948ce13bc73e672035005b99884077332c48a2a1cf91aa42bb7c-V.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600200"/>
            <a:ext cx="7129462" cy="47085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defRPr/>
            </a:pPr>
            <a:r>
              <a:rPr lang="ru-RU" dirty="0" smtClean="0">
                <a:solidFill>
                  <a:schemeClr val="tx1"/>
                </a:solidFill>
              </a:rPr>
              <a:t>с. </a:t>
            </a:r>
            <a:r>
              <a:rPr lang="ru-RU" dirty="0" err="1" smtClean="0">
                <a:solidFill>
                  <a:schemeClr val="tx1"/>
                </a:solidFill>
              </a:rPr>
              <a:t>Хондергей</a:t>
            </a:r>
            <a:r>
              <a:rPr lang="ru-RU" dirty="0" smtClean="0">
                <a:solidFill>
                  <a:schemeClr val="tx1"/>
                </a:solidFill>
              </a:rPr>
              <a:t>  </a:t>
            </a:r>
            <a:endParaRPr lang="ru-RU" dirty="0">
              <a:solidFill>
                <a:schemeClr val="tx1"/>
              </a:solidFill>
            </a:endParaRPr>
          </a:p>
        </p:txBody>
      </p:sp>
      <p:pic>
        <p:nvPicPr>
          <p:cNvPr id="24579" name="Содержимое 8" descr="image-0-02-04-1351f041f97711076247b3a2420dd1b5fcb4905264c2d78c7a69af307f430a10-V.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779463" y="1600200"/>
            <a:ext cx="3792537" cy="4525963"/>
          </a:xfrm>
        </p:spPr>
      </p:pic>
      <p:pic>
        <p:nvPicPr>
          <p:cNvPr id="24580" name="Содержимое 10" descr="image-0-02-04-bcd8c91c82b20ef510eaaf405e379994afbf9e19a730de2af5b444c204eb2a81-V.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03800" y="1600200"/>
            <a:ext cx="3360738"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1785926"/>
            <a:ext cx="8229600" cy="2643206"/>
          </a:xfrm>
        </p:spPr>
        <p:txBody>
          <a:bodyPr/>
          <a:lstStyle/>
          <a:p>
            <a:pPr>
              <a:defRPr/>
            </a:pPr>
            <a:r>
              <a:rPr lang="ru-RU" dirty="0" smtClean="0">
                <a:solidFill>
                  <a:schemeClr val="tx1"/>
                </a:solidFill>
              </a:rPr>
              <a:t>Спасибо за внимание</a:t>
            </a:r>
            <a:endParaRPr lang="ru-RU" dirty="0">
              <a:solidFill>
                <a:schemeClr val="tx1"/>
              </a:solidFill>
            </a:endParaRPr>
          </a:p>
        </p:txBody>
      </p:sp>
      <p:pic>
        <p:nvPicPr>
          <p:cNvPr id="25603" name="Содержимое 4" descr="1417973132_slayd12.jpg" hidden="1"/>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714375"/>
            <a:ext cx="6278563" cy="47085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357188" y="908050"/>
            <a:ext cx="8429625" cy="5164138"/>
          </a:xfrm>
        </p:spPr>
        <p:txBody>
          <a:bodyPr>
            <a:normAutofit/>
          </a:bodyPr>
          <a:lstStyle/>
          <a:p>
            <a:pPr>
              <a:defRPr/>
            </a:pPr>
            <a:r>
              <a:rPr lang="ru-RU" sz="2400" dirty="0" smtClean="0"/>
              <a:t>Во исполнение поручения Главы Республики Тыва Ш.В. </a:t>
            </a:r>
            <a:r>
              <a:rPr lang="ru-RU" sz="2400" dirty="0" err="1" smtClean="0"/>
              <a:t>Кара-оола</a:t>
            </a:r>
            <a:r>
              <a:rPr lang="ru-RU" sz="2400" dirty="0" smtClean="0"/>
              <a:t> в </a:t>
            </a:r>
            <a:r>
              <a:rPr lang="ru-RU" sz="2400" dirty="0" err="1" smtClean="0"/>
              <a:t>Дзун-Хемчикском</a:t>
            </a:r>
            <a:r>
              <a:rPr lang="ru-RU" sz="2400" dirty="0" smtClean="0"/>
              <a:t> </a:t>
            </a:r>
            <a:r>
              <a:rPr lang="ru-RU" sz="2400" dirty="0" err="1" smtClean="0"/>
              <a:t>кожууне</a:t>
            </a:r>
            <a:r>
              <a:rPr lang="ru-RU" sz="2400" dirty="0" smtClean="0"/>
              <a:t> разработана и утверждена дорожная карта по реализации проекта «</a:t>
            </a:r>
            <a:r>
              <a:rPr lang="ru-RU" sz="2400" dirty="0" err="1" smtClean="0"/>
              <a:t>Кыштаг</a:t>
            </a:r>
            <a:r>
              <a:rPr lang="ru-RU" sz="2400" dirty="0" smtClean="0"/>
              <a:t> для молодой семьи».</a:t>
            </a:r>
          </a:p>
          <a:p>
            <a:pPr>
              <a:defRPr/>
            </a:pPr>
            <a:r>
              <a:rPr lang="ru-RU" sz="2400" dirty="0" smtClean="0"/>
              <a:t>От 15 марта 2017 года администрацией </a:t>
            </a:r>
            <a:r>
              <a:rPr lang="ru-RU" sz="2400" dirty="0" err="1" smtClean="0"/>
              <a:t>Дзун-Хемчикского</a:t>
            </a:r>
            <a:r>
              <a:rPr lang="ru-RU" sz="2400" dirty="0" smtClean="0"/>
              <a:t> </a:t>
            </a:r>
            <a:r>
              <a:rPr lang="ru-RU" sz="2400" dirty="0" err="1" smtClean="0"/>
              <a:t>кожууна</a:t>
            </a:r>
            <a:r>
              <a:rPr lang="ru-RU" sz="2400" dirty="0" smtClean="0"/>
              <a:t> было издано постановление №151 «Об утверждении портфеля приоритетного проекта «</a:t>
            </a:r>
            <a:r>
              <a:rPr lang="ru-RU" sz="2400" dirty="0" err="1" smtClean="0"/>
              <a:t>Кыштаг</a:t>
            </a:r>
            <a:r>
              <a:rPr lang="ru-RU" sz="2400" dirty="0" smtClean="0"/>
              <a:t> для молодой семьи» где разработан и утвержден паспорт приоритетного проекта. На территории </a:t>
            </a:r>
            <a:r>
              <a:rPr lang="ru-RU" sz="2400" dirty="0" err="1" smtClean="0"/>
              <a:t>кожууна</a:t>
            </a:r>
            <a:r>
              <a:rPr lang="ru-RU" sz="2400" dirty="0" smtClean="0"/>
              <a:t> в проекте участвуют десять поселений.   С участием кураторов поселений из Правительства Республики Тыва проведены сходы граждан для отбора участников.</a:t>
            </a:r>
          </a:p>
          <a:p>
            <a:pPr eaLnBrk="1" fontAlgn="auto" hangingPunct="1">
              <a:spcAft>
                <a:spcPts val="0"/>
              </a:spcAft>
              <a:buClr>
                <a:schemeClr val="tx1">
                  <a:shade val="95000"/>
                </a:schemeClr>
              </a:buClr>
              <a:buFont typeface="Wingdings 2"/>
              <a:buNone/>
              <a:defRPr/>
            </a:pPr>
            <a:endParaRPr lang="ru-RU" sz="700" dirty="0" smtClean="0">
              <a:solidFill>
                <a:schemeClr val="bg1"/>
              </a:solidFill>
            </a:endParaRPr>
          </a:p>
          <a:p>
            <a:pPr marL="416052" indent="-342900" eaLnBrk="1" fontAlgn="auto" hangingPunct="1">
              <a:spcAft>
                <a:spcPts val="0"/>
              </a:spcAft>
              <a:buClr>
                <a:schemeClr val="tx1">
                  <a:shade val="95000"/>
                </a:schemeClr>
              </a:buClr>
              <a:buFont typeface="Wingdings 2"/>
              <a:buBlip>
                <a:blip r:embed="rId2"/>
              </a:buBlip>
              <a:defRPr/>
            </a:pPr>
            <a:endParaRPr lang="ru-RU" dirty="0" smtClean="0">
              <a:solidFill>
                <a:schemeClr val="bg1"/>
              </a:solidFill>
            </a:endParaRPr>
          </a:p>
          <a:p>
            <a:pPr marL="416052" indent="-342900" eaLnBrk="1" fontAlgn="auto" hangingPunct="1">
              <a:spcAft>
                <a:spcPts val="0"/>
              </a:spcAft>
              <a:buClr>
                <a:schemeClr val="tx1">
                  <a:shade val="95000"/>
                </a:schemeClr>
              </a:buClr>
              <a:buFont typeface="Wingdings 2"/>
              <a:buBlip>
                <a:blip r:embed="rId2"/>
              </a:buBlip>
              <a:defRPr/>
            </a:pPr>
            <a:endParaRPr lang="ru-RU" dirty="0" smtClean="0">
              <a:solidFill>
                <a:schemeClr val="bg1"/>
              </a:solidFill>
            </a:endParaRPr>
          </a:p>
          <a:p>
            <a:pPr marL="416052" indent="-342900" eaLnBrk="1" fontAlgn="auto" hangingPunct="1">
              <a:spcAft>
                <a:spcPts val="0"/>
              </a:spcAft>
              <a:buClr>
                <a:schemeClr val="tx1">
                  <a:shade val="95000"/>
                </a:schemeClr>
              </a:buClr>
              <a:buFont typeface="Wingdings 2"/>
              <a:buBlip>
                <a:blip r:embed="rId2"/>
              </a:buBlip>
              <a:defRPr/>
            </a:pPr>
            <a:endParaRPr lang="ru-RU" dirty="0">
              <a:solidFill>
                <a:schemeClr val="bg1"/>
              </a:solidFill>
            </a:endParaRPr>
          </a:p>
          <a:p>
            <a:pPr marL="416052" indent="-342900" eaLnBrk="1" fontAlgn="auto" hangingPunct="1">
              <a:spcAft>
                <a:spcPts val="0"/>
              </a:spcAft>
              <a:buClr>
                <a:schemeClr val="tx1">
                  <a:shade val="95000"/>
                </a:schemeClr>
              </a:buClr>
              <a:buFont typeface="Wingdings 2"/>
              <a:buBlip>
                <a:blip r:embed="rId2"/>
              </a:buBlip>
              <a:defRPr/>
            </a:pPr>
            <a:endParaRPr lang="ru-RU" dirty="0">
              <a:solidFill>
                <a:schemeClr val="bg1"/>
              </a:solidFill>
            </a:endParaRPr>
          </a:p>
        </p:txBody>
      </p:sp>
      <p:sp>
        <p:nvSpPr>
          <p:cNvPr id="5" name="Заголовок 4" hidden="1"/>
          <p:cNvSpPr>
            <a:spLocks noGrp="1"/>
          </p:cNvSpPr>
          <p:nvPr>
            <p:ph type="title"/>
          </p:nvPr>
        </p:nvSpPr>
        <p:spPr/>
        <p:txBody>
          <a:bodyPr/>
          <a:lstStyle/>
          <a:p>
            <a:pPr>
              <a:defRPr/>
            </a:pPr>
            <a:endParaRPr lang="ru-RU" dirty="0"/>
          </a:p>
        </p:txBody>
      </p:sp>
      <p:pic>
        <p:nvPicPr>
          <p:cNvPr id="4100" name="Рисунок 3" descr="Герб Дзун-Хемчикский(офиц).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33375"/>
            <a:ext cx="107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hidden="1"/>
          <p:cNvSpPr>
            <a:spLocks noGrp="1"/>
          </p:cNvSpPr>
          <p:nvPr>
            <p:ph type="ctrTitle"/>
          </p:nvPr>
        </p:nvSpPr>
        <p:spPr>
          <a:xfrm>
            <a:off x="714375" y="714375"/>
            <a:ext cx="7508875" cy="1785938"/>
          </a:xfrm>
        </p:spPr>
        <p:txBody>
          <a:bodyPr>
            <a:noAutofit/>
          </a:bodyPr>
          <a:lstStyle/>
          <a:p>
            <a:pPr eaLnBrk="1" fontAlgn="auto" hangingPunct="1">
              <a:spcAft>
                <a:spcPts val="0"/>
              </a:spcAft>
              <a:defRPr/>
            </a:pPr>
            <a:endParaRPr lang="ru-RU" sz="5000" dirty="0">
              <a:solidFill>
                <a:schemeClr val="tx1"/>
              </a:solidFill>
              <a:latin typeface="Garamond" pitchFamily="18" charset="0"/>
              <a:ea typeface="Arial Unicode MS" pitchFamily="34" charset="-128"/>
              <a:cs typeface="Arial Unicode MS" pitchFamily="34" charset="-128"/>
            </a:endParaRPr>
          </a:p>
        </p:txBody>
      </p:sp>
      <p:sp>
        <p:nvSpPr>
          <p:cNvPr id="5123" name="Подзаголовок 4"/>
          <p:cNvSpPr>
            <a:spLocks noGrp="1"/>
          </p:cNvSpPr>
          <p:nvPr>
            <p:ph type="subTitle" idx="1"/>
          </p:nvPr>
        </p:nvSpPr>
        <p:spPr>
          <a:xfrm>
            <a:off x="214313" y="908050"/>
            <a:ext cx="8572500" cy="4249738"/>
          </a:xfrm>
        </p:spPr>
        <p:txBody>
          <a:bodyPr/>
          <a:lstStyle/>
          <a:p>
            <a:r>
              <a:rPr lang="ru-RU" altLang="ru-RU" sz="3600" dirty="0" smtClean="0"/>
              <a:t>Из всех участников проекта  в сводном списке всего насчитывается 10 участников. Из них высшее образование имеет -1 участник, среднее специальное -1участник, среднее профессиональное образование имеют 3 участника  и 5 участников имеют общее среднее образование. </a:t>
            </a:r>
          </a:p>
          <a:p>
            <a:endParaRPr lang="ru-RU" altLang="ru-RU" sz="3600" dirty="0" smtClean="0"/>
          </a:p>
          <a:p>
            <a:pPr eaLnBrk="1" hangingPunct="1"/>
            <a:endParaRPr lang="ru-RU" altLang="ru-RU" sz="4000" dirty="0" smtClean="0"/>
          </a:p>
        </p:txBody>
      </p:sp>
      <p:pic>
        <p:nvPicPr>
          <p:cNvPr id="5124" name="Рисунок 3" descr="Герб Дзун-Хемчикский(офиц).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188913"/>
            <a:ext cx="10795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322263" y="1484313"/>
            <a:ext cx="86423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r>
              <a:rPr lang="ru-RU" altLang="ru-RU" sz="4000" dirty="0"/>
              <a:t>Средний возраст участников проекта составляет 25 лет.  Всего у участников проекта  имеется 24 детей, средний возраст которых 4 года. </a:t>
            </a:r>
          </a:p>
          <a:p>
            <a:pPr eaLnBrk="1" hangingPunct="1"/>
            <a:endParaRPr lang="ru-RU" altLang="ru-RU" sz="2800" b="1" dirty="0">
              <a:latin typeface="Times New Roman" panose="02020603050405020304" pitchFamily="18" charset="0"/>
            </a:endParaRPr>
          </a:p>
        </p:txBody>
      </p:sp>
      <p:pic>
        <p:nvPicPr>
          <p:cNvPr id="6147" name="Рисунок 3" descr="Герб Дзун-Хемчикский(офиц).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88913"/>
            <a:ext cx="1079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3574180"/>
          </a:xfrm>
        </p:spPr>
        <p:txBody>
          <a:bodyPr/>
          <a:lstStyle/>
          <a:p>
            <a:pPr eaLnBrk="1" fontAlgn="auto" hangingPunct="1">
              <a:spcAft>
                <a:spcPts val="0"/>
              </a:spcAft>
              <a:defRPr/>
            </a:pPr>
            <a:r>
              <a:rPr lang="ru-RU" dirty="0" smtClean="0">
                <a:solidFill>
                  <a:schemeClr val="tx1"/>
                </a:solidFill>
                <a:effectLst/>
                <a:latin typeface="Garamond" pitchFamily="18" charset="0"/>
              </a:rPr>
              <a:t> Список участников</a:t>
            </a:r>
            <a:br>
              <a:rPr lang="ru-RU" dirty="0" smtClean="0">
                <a:solidFill>
                  <a:schemeClr val="tx1"/>
                </a:solidFill>
                <a:effectLst/>
                <a:latin typeface="Garamond" pitchFamily="18" charset="0"/>
              </a:rPr>
            </a:br>
            <a:r>
              <a:rPr lang="ru-RU" dirty="0" smtClean="0">
                <a:solidFill>
                  <a:schemeClr val="tx1"/>
                </a:solidFill>
                <a:effectLst/>
                <a:latin typeface="Garamond" pitchFamily="18" charset="0"/>
              </a:rPr>
              <a:t/>
            </a:r>
            <a:br>
              <a:rPr lang="ru-RU" dirty="0" smtClean="0">
                <a:solidFill>
                  <a:schemeClr val="tx1"/>
                </a:solidFill>
                <a:effectLst/>
                <a:latin typeface="Garamond" pitchFamily="18" charset="0"/>
              </a:rPr>
            </a:br>
            <a:r>
              <a:rPr lang="ru-RU" dirty="0" smtClean="0">
                <a:solidFill>
                  <a:schemeClr val="tx1"/>
                </a:solidFill>
                <a:effectLst/>
                <a:latin typeface="Garamond" pitchFamily="18" charset="0"/>
              </a:rPr>
              <a:t/>
            </a:r>
            <a:br>
              <a:rPr lang="ru-RU" dirty="0" smtClean="0">
                <a:solidFill>
                  <a:schemeClr val="tx1"/>
                </a:solidFill>
                <a:effectLst/>
                <a:latin typeface="Garamond" pitchFamily="18" charset="0"/>
              </a:rPr>
            </a:br>
            <a:endParaRPr lang="ru-RU" dirty="0">
              <a:solidFill>
                <a:schemeClr val="tx1"/>
              </a:solidFill>
              <a:effectLst/>
              <a:latin typeface="Garamond" pitchFamily="18" charset="0"/>
            </a:endParaRPr>
          </a:p>
        </p:txBody>
      </p:sp>
      <p:graphicFrame>
        <p:nvGraphicFramePr>
          <p:cNvPr id="5" name="Таблица 4"/>
          <p:cNvGraphicFramePr>
            <a:graphicFrameLocks noGrp="1"/>
          </p:cNvGraphicFramePr>
          <p:nvPr/>
        </p:nvGraphicFramePr>
        <p:xfrm>
          <a:off x="755650" y="725488"/>
          <a:ext cx="7632700" cy="5665783"/>
        </p:xfrm>
        <a:graphic>
          <a:graphicData uri="http://schemas.openxmlformats.org/drawingml/2006/table">
            <a:tbl>
              <a:tblPr/>
              <a:tblGrid>
                <a:gridCol w="576263">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522412">
                  <a:extLst>
                    <a:ext uri="{9D8B030D-6E8A-4147-A177-3AD203B41FA5}">
                      <a16:colId xmlns:a16="http://schemas.microsoft.com/office/drawing/2014/main" val="20002"/>
                    </a:ext>
                  </a:extLst>
                </a:gridCol>
                <a:gridCol w="1552575">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4921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4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п/п</a:t>
                      </a:r>
                      <a:endParaRPr kumimoji="0" lang="ru-RU" sz="14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Сумон </a:t>
                      </a:r>
                      <a:endParaRPr kumimoji="0" lang="ru-RU" sz="14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ФИО участника</a:t>
                      </a:r>
                      <a:endParaRPr kumimoji="0" lang="ru-RU" sz="14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Адрес по месту регистрации</a:t>
                      </a:r>
                      <a:endParaRPr kumimoji="0" lang="ru-RU" sz="14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Год рождения</a:t>
                      </a:r>
                      <a:endParaRPr kumimoji="0" lang="ru-RU" sz="1400" b="1"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61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Бажын-Алаак</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Иргит Анай-Хаак Орлановна</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 Бажын-Алаак, ул. Амаа-Монгуш, 81</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17.02.1989 г.</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extLst>
                  <a:ext uri="{0D108BD9-81ED-4DB2-BD59-A6C34878D82A}">
                    <a16:rowId xmlns:a16="http://schemas.microsoft.com/office/drawing/2014/main" val="10001"/>
                  </a:ext>
                </a:extLst>
              </a:tr>
              <a:tr h="4921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Ийме</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Ондар Доржубат Константинович</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 Ийме, ул. Нордуп-оол, 4</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20.09.1996 г.</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extLst>
                  <a:ext uri="{0D108BD9-81ED-4DB2-BD59-A6C34878D82A}">
                    <a16:rowId xmlns:a16="http://schemas.microsoft.com/office/drawing/2014/main" val="10002"/>
                  </a:ext>
                </a:extLst>
              </a:tr>
              <a:tr h="4921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Хорум-Даг</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Сендажы Сагаан Байлак-оолович</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 Хорум-Даг, ул. Малчын, 18 </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21.07.1993 г.</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extLst>
                  <a:ext uri="{0D108BD9-81ED-4DB2-BD59-A6C34878D82A}">
                    <a16:rowId xmlns:a16="http://schemas.microsoft.com/office/drawing/2014/main" val="10003"/>
                  </a:ext>
                </a:extLst>
              </a:tr>
              <a:tr h="4921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Шеми</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Монгуш Аяс Артурович</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 Шеми, ул. Ленина, ул.1-1</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11.04.1981 г.</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extLst>
                  <a:ext uri="{0D108BD9-81ED-4DB2-BD59-A6C34878D82A}">
                    <a16:rowId xmlns:a16="http://schemas.microsoft.com/office/drawing/2014/main" val="10004"/>
                  </a:ext>
                </a:extLst>
              </a:tr>
              <a:tr h="4921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Теве-Хая</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Ондар Уран Романович</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 Теве-Хая , ул. Гагарина,5-1</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19.08.1991 г.</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extLst>
                  <a:ext uri="{0D108BD9-81ED-4DB2-BD59-A6C34878D82A}">
                    <a16:rowId xmlns:a16="http://schemas.microsoft.com/office/drawing/2014/main" val="10005"/>
                  </a:ext>
                </a:extLst>
              </a:tr>
              <a:tr h="4921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Хондергей</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Монгуш Хулер Радикович</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 Хондергей, ул. Аныяк, 25</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20.09.1992 г.</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extLst>
                  <a:ext uri="{0D108BD9-81ED-4DB2-BD59-A6C34878D82A}">
                    <a16:rowId xmlns:a16="http://schemas.microsoft.com/office/drawing/2014/main" val="10006"/>
                  </a:ext>
                </a:extLst>
              </a:tr>
              <a:tr h="4921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Чыргакы</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Куулар Сылдыс Михайлович</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 Чыргакы, ул. Ийистерлиг, 2</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20.07.1990 г. </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extLst>
                  <a:ext uri="{0D108BD9-81ED-4DB2-BD59-A6C34878D82A}">
                    <a16:rowId xmlns:a16="http://schemas.microsoft.com/office/drawing/2014/main" val="10007"/>
                  </a:ext>
                </a:extLst>
              </a:tr>
              <a:tr h="4921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Чыраа-Бажи</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Ондар Динар Абутович</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 Чыраа-Бажи, ул. Дудугжу, 1</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12.12.1987 г.</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extLst>
                  <a:ext uri="{0D108BD9-81ED-4DB2-BD59-A6C34878D82A}">
                    <a16:rowId xmlns:a16="http://schemas.microsoft.com/office/drawing/2014/main" val="10008"/>
                  </a:ext>
                </a:extLst>
              </a:tr>
              <a:tr h="4921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Баян-Тала</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Тюлюш Алдын Олегович</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 Баян-Тала, ул. Самбуу, 56</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19.10.1983 г.</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EDB"/>
                    </a:solidFill>
                  </a:tcPr>
                </a:tc>
                <a:extLst>
                  <a:ext uri="{0D108BD9-81ED-4DB2-BD59-A6C34878D82A}">
                    <a16:rowId xmlns:a16="http://schemas.microsoft.com/office/drawing/2014/main" val="10009"/>
                  </a:ext>
                </a:extLst>
              </a:tr>
              <a:tr h="49071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Хайыракан</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Монгуш Экер Эртинеевич</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 Хайыракан, ул. Байлак Вера, 42</a:t>
                      </a:r>
                      <a:endParaRPr kumimoji="0" 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06.08.1985 г.</a:t>
                      </a:r>
                      <a:endParaRPr kumimoji="0" lang="ru-RU"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EE"/>
                    </a:solid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285852" y="357166"/>
            <a:ext cx="7572428" cy="4872034"/>
          </a:xfrm>
        </p:spPr>
        <p:txBody>
          <a:bodyPr>
            <a:normAutofit fontScale="90000"/>
          </a:bodyPr>
          <a:lstStyle/>
          <a:p>
            <a:pPr>
              <a:defRPr/>
            </a:pPr>
            <a:r>
              <a:rPr lang="ru-RU" sz="3600" dirty="0" smtClean="0">
                <a:solidFill>
                  <a:schemeClr val="tx1"/>
                </a:solidFill>
              </a:rPr>
              <a:t/>
            </a:r>
            <a:br>
              <a:rPr lang="ru-RU" sz="3600" dirty="0" smtClean="0">
                <a:solidFill>
                  <a:schemeClr val="tx1"/>
                </a:solidFill>
              </a:rPr>
            </a:br>
            <a:r>
              <a:rPr lang="ru-RU" sz="3600" dirty="0" smtClean="0">
                <a:solidFill>
                  <a:schemeClr val="tx1"/>
                </a:solidFill>
              </a:rPr>
              <a:t/>
            </a:r>
            <a:br>
              <a:rPr lang="ru-RU" sz="3600" dirty="0" smtClean="0">
                <a:solidFill>
                  <a:schemeClr val="tx1"/>
                </a:solidFill>
              </a:rPr>
            </a:br>
            <a:r>
              <a:rPr lang="ru-RU" sz="3600" dirty="0" smtClean="0">
                <a:solidFill>
                  <a:schemeClr val="tx1"/>
                </a:solidFill>
              </a:rPr>
              <a:t>Оформление земельных участков</a:t>
            </a:r>
            <a:br>
              <a:rPr lang="ru-RU" sz="3600" dirty="0" smtClean="0">
                <a:solidFill>
                  <a:schemeClr val="tx1"/>
                </a:solidFill>
              </a:rPr>
            </a:br>
            <a:r>
              <a:rPr lang="ru-RU" sz="3600" b="0" dirty="0" smtClean="0">
                <a:solidFill>
                  <a:schemeClr val="tx1"/>
                </a:solidFill>
              </a:rPr>
              <a:t>Участникам выделены земельные участки площадью - 445 га, в том числе, под пастбища - 400 га, под  сенокос - 20 га и зимних стоянок- 25 га. По всем участкам государственная регистрация проведена полностью.</a:t>
            </a:r>
            <a:r>
              <a:rPr lang="ru-RU" sz="3600" dirty="0" smtClean="0"/>
              <a:t>	</a:t>
            </a:r>
            <a:r>
              <a:rPr lang="ru-RU" sz="3600" dirty="0" smtClean="0">
                <a:solidFill>
                  <a:schemeClr val="tx1"/>
                </a:solidFill>
              </a:rPr>
              <a:t>	</a:t>
            </a:r>
            <a:endParaRPr lang="ru-RU" dirty="0">
              <a:solidFill>
                <a:schemeClr val="tx1"/>
              </a:solidFill>
              <a:effectLst/>
              <a:latin typeface="Garamond" pitchFamily="18" charset="0"/>
            </a:endParaRPr>
          </a:p>
        </p:txBody>
      </p:sp>
      <p:pic>
        <p:nvPicPr>
          <p:cNvPr id="8195" name="Рисунок 4" descr="Герб Дзун-Хемчикский(офиц).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04813"/>
            <a:ext cx="1079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42852"/>
            <a:ext cx="8317588" cy="5662412"/>
          </a:xfrm>
          <a:ln>
            <a:solidFill>
              <a:schemeClr val="bg1"/>
            </a:solidFill>
          </a:ln>
        </p:spPr>
        <p:txBody>
          <a:bodyPr>
            <a:noAutofit/>
          </a:bodyPr>
          <a:lstStyle/>
          <a:p>
            <a:pPr>
              <a:defRPr/>
            </a:pPr>
            <a:r>
              <a:rPr lang="ru-RU" sz="2400" u="sng" dirty="0" smtClean="0">
                <a:solidFill>
                  <a:schemeClr val="tx1"/>
                </a:solidFill>
              </a:rPr>
              <a:t>Выполнение контрольных точек проекта</a:t>
            </a:r>
            <a:r>
              <a:rPr lang="ru-RU" sz="2400" dirty="0" smtClean="0">
                <a:solidFill>
                  <a:schemeClr val="tx1"/>
                </a:solidFill>
              </a:rPr>
              <a:t>:</a:t>
            </a:r>
            <a:br>
              <a:rPr lang="ru-RU" sz="2400" dirty="0" smtClean="0">
                <a:solidFill>
                  <a:schemeClr val="tx1"/>
                </a:solidFill>
              </a:rPr>
            </a:br>
            <a:r>
              <a:rPr lang="ru-RU" sz="2400" dirty="0" smtClean="0">
                <a:solidFill>
                  <a:schemeClr val="tx1"/>
                </a:solidFill>
              </a:rPr>
              <a:t>Разработан рабочий и сводный план, план график, приоритетного проекта. Идет реализация по контрольным точкам. Всего запланировано 58 контрольных точек.  На сегодняшний день исполнено 47 контрольных точек. Участниками проекта «</a:t>
            </a:r>
            <a:r>
              <a:rPr lang="ru-RU" sz="2400" dirty="0" err="1" smtClean="0">
                <a:solidFill>
                  <a:schemeClr val="tx1"/>
                </a:solidFill>
              </a:rPr>
              <a:t>Кыштаг</a:t>
            </a:r>
            <a:r>
              <a:rPr lang="ru-RU" sz="2400" dirty="0" smtClean="0">
                <a:solidFill>
                  <a:schemeClr val="tx1"/>
                </a:solidFill>
              </a:rPr>
              <a:t> для молодой семьи»  завершено строительство 10 кошар для содержания скота.</a:t>
            </a:r>
            <a:br>
              <a:rPr lang="ru-RU" sz="2400" dirty="0" smtClean="0">
                <a:solidFill>
                  <a:schemeClr val="tx1"/>
                </a:solidFill>
              </a:rPr>
            </a:br>
            <a:r>
              <a:rPr lang="ru-RU" sz="2400" dirty="0" smtClean="0">
                <a:solidFill>
                  <a:schemeClr val="tx1"/>
                </a:solidFill>
              </a:rPr>
              <a:t>Участниками получены договора на вырубку леса из </a:t>
            </a:r>
            <a:r>
              <a:rPr lang="ru-RU" sz="2400" dirty="0" err="1" smtClean="0">
                <a:solidFill>
                  <a:schemeClr val="tx1"/>
                </a:solidFill>
              </a:rPr>
              <a:t>Госкомлеса</a:t>
            </a:r>
            <a:r>
              <a:rPr lang="ru-RU" sz="2400" dirty="0" smtClean="0">
                <a:solidFill>
                  <a:schemeClr val="tx1"/>
                </a:solidFill>
              </a:rPr>
              <a:t>. Всего заготовлена льготная древесина в объеме 3000 куб. метр для строительства 10 чабанских стоянок.	</a:t>
            </a:r>
            <a:r>
              <a:rPr lang="ru-RU" sz="2000" dirty="0" smtClean="0">
                <a:solidFill>
                  <a:schemeClr val="tx1"/>
                </a:solidFill>
                <a:effectLst/>
              </a:rPr>
              <a:t/>
            </a:r>
            <a:br>
              <a:rPr lang="ru-RU" sz="2000" dirty="0" smtClean="0">
                <a:solidFill>
                  <a:schemeClr val="tx1"/>
                </a:solidFill>
                <a:effectLst/>
              </a:rPr>
            </a:br>
            <a:r>
              <a:rPr lang="ru-RU" sz="2800" b="0" dirty="0" smtClean="0">
                <a:solidFill>
                  <a:schemeClr val="tx1"/>
                </a:solidFill>
                <a:effectLst/>
              </a:rPr>
              <a:t>	</a:t>
            </a:r>
            <a:endParaRPr lang="ru-RU" sz="2000" b="0" dirty="0">
              <a:solidFill>
                <a:schemeClr val="tx1"/>
              </a:solidFill>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6309320"/>
          </a:xfrm>
        </p:spPr>
        <p:txBody>
          <a:bodyPr>
            <a:normAutofit fontScale="90000"/>
          </a:bodyPr>
          <a:lstStyle/>
          <a:p>
            <a:pPr>
              <a:defRPr/>
            </a:pPr>
            <a:r>
              <a:rPr lang="ru-RU" sz="3100" dirty="0" smtClean="0">
                <a:solidFill>
                  <a:schemeClr val="tx1"/>
                </a:solidFill>
              </a:rPr>
              <a:t>-полностью завершили строительство  жилых домов всего 5 участников губернаторского проекта из с. </a:t>
            </a:r>
            <a:r>
              <a:rPr lang="ru-RU" sz="3100" dirty="0" err="1" smtClean="0">
                <a:solidFill>
                  <a:schemeClr val="tx1"/>
                </a:solidFill>
              </a:rPr>
              <a:t>Хайыракан</a:t>
            </a:r>
            <a:r>
              <a:rPr lang="ru-RU" sz="3100" dirty="0" smtClean="0">
                <a:solidFill>
                  <a:schemeClr val="tx1"/>
                </a:solidFill>
              </a:rPr>
              <a:t>, с. </a:t>
            </a:r>
            <a:r>
              <a:rPr lang="ru-RU" sz="3100" dirty="0" err="1" smtClean="0">
                <a:solidFill>
                  <a:schemeClr val="tx1"/>
                </a:solidFill>
              </a:rPr>
              <a:t>Бажын-Алаак</a:t>
            </a:r>
            <a:r>
              <a:rPr lang="ru-RU" sz="3100" dirty="0" smtClean="0">
                <a:solidFill>
                  <a:schemeClr val="tx1"/>
                </a:solidFill>
              </a:rPr>
              <a:t>, с. </a:t>
            </a:r>
            <a:r>
              <a:rPr lang="ru-RU" sz="3100" dirty="0" err="1" smtClean="0">
                <a:solidFill>
                  <a:schemeClr val="tx1"/>
                </a:solidFill>
              </a:rPr>
              <a:t>Теве-Хая</a:t>
            </a:r>
            <a:r>
              <a:rPr lang="ru-RU" sz="3100" dirty="0" smtClean="0">
                <a:solidFill>
                  <a:schemeClr val="tx1"/>
                </a:solidFill>
              </a:rPr>
              <a:t>, с. </a:t>
            </a:r>
            <a:r>
              <a:rPr lang="ru-RU" sz="3100" dirty="0" err="1" smtClean="0">
                <a:solidFill>
                  <a:schemeClr val="tx1"/>
                </a:solidFill>
              </a:rPr>
              <a:t>Шеми,с</a:t>
            </a:r>
            <a:r>
              <a:rPr lang="ru-RU" sz="3100" dirty="0" smtClean="0">
                <a:solidFill>
                  <a:schemeClr val="tx1"/>
                </a:solidFill>
              </a:rPr>
              <a:t>. </a:t>
            </a:r>
            <a:r>
              <a:rPr lang="ru-RU" sz="3100" dirty="0" err="1" smtClean="0">
                <a:solidFill>
                  <a:schemeClr val="tx1"/>
                </a:solidFill>
              </a:rPr>
              <a:t>Хондергей</a:t>
            </a:r>
            <a:r>
              <a:rPr lang="ru-RU" sz="3100" dirty="0" smtClean="0">
                <a:solidFill>
                  <a:schemeClr val="tx1"/>
                </a:solidFill>
              </a:rPr>
              <a:t>. В настоящее время ведутся хозяйственные постройки.  По остальным 5 </a:t>
            </a:r>
            <a:r>
              <a:rPr lang="ru-RU" sz="3100" dirty="0" err="1" smtClean="0">
                <a:solidFill>
                  <a:schemeClr val="tx1"/>
                </a:solidFill>
              </a:rPr>
              <a:t>сумонам</a:t>
            </a:r>
            <a:r>
              <a:rPr lang="ru-RU" sz="3100" dirty="0" smtClean="0">
                <a:solidFill>
                  <a:schemeClr val="tx1"/>
                </a:solidFill>
              </a:rPr>
              <a:t>, с. </a:t>
            </a:r>
            <a:r>
              <a:rPr lang="ru-RU" sz="3100" dirty="0" err="1" smtClean="0">
                <a:solidFill>
                  <a:schemeClr val="tx1"/>
                </a:solidFill>
              </a:rPr>
              <a:t>Ийме</a:t>
            </a:r>
            <a:r>
              <a:rPr lang="ru-RU" sz="3100" dirty="0" smtClean="0">
                <a:solidFill>
                  <a:schemeClr val="tx1"/>
                </a:solidFill>
              </a:rPr>
              <a:t>, с. </a:t>
            </a:r>
            <a:r>
              <a:rPr lang="ru-RU" sz="3100" dirty="0" err="1" smtClean="0">
                <a:solidFill>
                  <a:schemeClr val="tx1"/>
                </a:solidFill>
              </a:rPr>
              <a:t>Хорум-Даг</a:t>
            </a:r>
            <a:r>
              <a:rPr lang="ru-RU" sz="3100" dirty="0" smtClean="0">
                <a:solidFill>
                  <a:schemeClr val="tx1"/>
                </a:solidFill>
              </a:rPr>
              <a:t>, с. </a:t>
            </a:r>
            <a:r>
              <a:rPr lang="ru-RU" sz="3100" dirty="0" err="1" smtClean="0">
                <a:solidFill>
                  <a:schemeClr val="tx1"/>
                </a:solidFill>
              </a:rPr>
              <a:t>Чыргакы</a:t>
            </a:r>
            <a:r>
              <a:rPr lang="ru-RU" sz="3100" dirty="0" smtClean="0">
                <a:solidFill>
                  <a:schemeClr val="tx1"/>
                </a:solidFill>
              </a:rPr>
              <a:t>, с. </a:t>
            </a:r>
            <a:r>
              <a:rPr lang="ru-RU" sz="3100" dirty="0" err="1" smtClean="0">
                <a:solidFill>
                  <a:schemeClr val="tx1"/>
                </a:solidFill>
              </a:rPr>
              <a:t>Чыраа-Бажы</a:t>
            </a:r>
            <a:r>
              <a:rPr lang="ru-RU" sz="3100" dirty="0" smtClean="0">
                <a:solidFill>
                  <a:schemeClr val="tx1"/>
                </a:solidFill>
              </a:rPr>
              <a:t>, с </a:t>
            </a:r>
            <a:r>
              <a:rPr lang="ru-RU" sz="3100" dirty="0" err="1" smtClean="0">
                <a:solidFill>
                  <a:schemeClr val="tx1"/>
                </a:solidFill>
              </a:rPr>
              <a:t>Баян-Тала</a:t>
            </a:r>
            <a:r>
              <a:rPr lang="ru-RU" sz="3100" dirty="0" smtClean="0">
                <a:solidFill>
                  <a:schemeClr val="tx1"/>
                </a:solidFill>
              </a:rPr>
              <a:t> строительство домов находится на   стадии завершения. </a:t>
            </a:r>
            <a:br>
              <a:rPr lang="ru-RU" sz="3100" dirty="0" smtClean="0">
                <a:solidFill>
                  <a:schemeClr val="tx1"/>
                </a:solidFill>
              </a:rPr>
            </a:br>
            <a:r>
              <a:rPr lang="ru-RU" sz="3100" dirty="0" smtClean="0">
                <a:solidFill>
                  <a:schemeClr val="tx1"/>
                </a:solidFill>
              </a:rPr>
              <a:t>	Передача мелкого рогатого скота произведена всем 10 участникам                 проекта. Поставщикам мелкого рогатого скота перечислены денежные средства на общую сумму 7000,0 тыс. рублей.  </a:t>
            </a:r>
            <a:r>
              <a:rPr lang="ru-RU" dirty="0" smtClean="0"/>
              <a:t/>
            </a:r>
            <a:br>
              <a:rPr lang="ru-RU" dirty="0" smtClean="0"/>
            </a:br>
            <a:r>
              <a:rPr lang="ru-RU" b="0" dirty="0" smtClean="0"/>
              <a:t/>
            </a:r>
            <a:br>
              <a:rPr lang="ru-RU" b="0" dirty="0" smtClean="0"/>
            </a:br>
            <a:endParaRPr lang="ru-RU" b="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1991</TotalTime>
  <Words>462</Words>
  <Application>Microsoft Office PowerPoint</Application>
  <PresentationFormat>Экран (4:3)</PresentationFormat>
  <Paragraphs>83</Paragraphs>
  <Slides>24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24</vt:i4>
      </vt:variant>
    </vt:vector>
  </HeadingPairs>
  <TitlesOfParts>
    <vt:vector size="34" baseType="lpstr">
      <vt:lpstr>Book Antiqua</vt:lpstr>
      <vt:lpstr>Arial</vt:lpstr>
      <vt:lpstr>Times New Roman</vt:lpstr>
      <vt:lpstr>Wingdings 2</vt:lpstr>
      <vt:lpstr>Wingdings</vt:lpstr>
      <vt:lpstr>Wingdings 3</vt:lpstr>
      <vt:lpstr>Calibri</vt:lpstr>
      <vt:lpstr>Garamond</vt:lpstr>
      <vt:lpstr>Arial Unicode MS</vt:lpstr>
      <vt:lpstr>Апекс</vt:lpstr>
      <vt:lpstr>Информация о ходе реализации губернаторского проекта «Кыштаг для молодой семьи»</vt:lpstr>
      <vt:lpstr>Презентация PowerPoint</vt:lpstr>
      <vt:lpstr>Презентация PowerPoint</vt:lpstr>
      <vt:lpstr>Презентация PowerPoint</vt:lpstr>
      <vt:lpstr>Презентация PowerPoint</vt:lpstr>
      <vt:lpstr> Список участников   </vt:lpstr>
      <vt:lpstr>  Оформление земельных участков Участникам выделены земельные участки площадью - 445 га, в том числе, под пастбища - 400 га, под  сенокос - 20 га и зимних стоянок- 25 га. По всем участкам государственная регистрация проведена полностью.  </vt:lpstr>
      <vt:lpstr>Выполнение контрольных точек проекта: Разработан рабочий и сводный план, план график, приоритетного проекта. Идет реализация по контрольным точкам. Всего запланировано 58 контрольных точек.  На сегодняшний день исполнено 47 контрольных точек. Участниками проекта «Кыштаг для молодой семьи»  завершено строительство 10 кошар для содержания скота. Участниками получены договора на вырубку леса из Госкомлеса. Всего заготовлена льготная древесина в объеме 3000 куб. метр для строительства 10 чабанских стоянок.   </vt:lpstr>
      <vt:lpstr>-полностью завершили строительство  жилых домов всего 5 участников губернаторского проекта из с. Хайыракан, с. Бажын-Алаак, с. Теве-Хая, с. Шеми,с. Хондергей. В настоящее время ведутся хозяйственные постройки.  По остальным 5 сумонам, с. Ийме, с. Хорум-Даг, с. Чыргакы, с. Чыраа-Бажы, с Баян-Тала строительство домов находится на   стадии завершения.   Передача мелкого рогатого скота произведена всем 10 участникам                 проекта. Поставщикам мелкого рогатого скота перечислены денежные средства на общую сумму 7000,0 тыс. рублей.    </vt:lpstr>
      <vt:lpstr>с. Чыраа-Бажы</vt:lpstr>
      <vt:lpstr>с. Чыраа-Бажы кошара</vt:lpstr>
      <vt:lpstr>с. Чыргакы</vt:lpstr>
      <vt:lpstr>с. Чыргакы</vt:lpstr>
      <vt:lpstr>с. Хорум-Даг</vt:lpstr>
      <vt:lpstr>Сендажы Сагаан Байлак-оолович с.Хорум-Даг</vt:lpstr>
      <vt:lpstr>с. Хорум-Даг</vt:lpstr>
      <vt:lpstr>с. Чаданский</vt:lpstr>
      <vt:lpstr>с. Теве-Хая</vt:lpstr>
      <vt:lpstr>с. Ийме</vt:lpstr>
      <vt:lpstr>с. Хайыракан дом из внутри</vt:lpstr>
      <vt:lpstr>с. Хайыракан</vt:lpstr>
      <vt:lpstr>с. Шеми</vt:lpstr>
      <vt:lpstr>с. Хондергей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СТРАТЕГИЯ  социально-экономического  развития  Осинского  муниципального  района  на  период  до  2030 г.</dc:title>
  <dc:creator>Мудрых Валентина Михайловна</dc:creator>
  <cp:lastModifiedBy>Пользователь</cp:lastModifiedBy>
  <cp:revision>159</cp:revision>
  <cp:lastPrinted>2012-01-18T07:39:04Z</cp:lastPrinted>
  <dcterms:created xsi:type="dcterms:W3CDTF">2011-12-23T06:20:12Z</dcterms:created>
  <dcterms:modified xsi:type="dcterms:W3CDTF">2020-05-13T07:54:06Z</dcterms:modified>
</cp:coreProperties>
</file>