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2" r:id="rId8"/>
    <p:sldId id="265" r:id="rId9"/>
    <p:sldId id="263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2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5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6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39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18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69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49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7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3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1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333A-0A85-4325-8B6D-649016D9A375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E4FC2-0BCD-4AD7-855A-42055ED7E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2617473"/>
            <a:ext cx="64807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ОСНОВЫ</a:t>
            </a:r>
            <a:b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СЕРДЕЧНО-ЛЕГОЧНОЙ</a:t>
            </a:r>
            <a:b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</a:br>
            <a:r>
              <a:rPr lang="ru-RU" sz="48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РЕАНИМАЦИИ</a:t>
            </a:r>
            <a:endParaRPr lang="ru-RU" sz="48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3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3770" y="437388"/>
            <a:ext cx="282481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ПРИЗНАКИ ЖИЗНИ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5030" y="1237320"/>
            <a:ext cx="6464209" cy="39004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1600" b="1" i="1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Наличие сердцебиения </a:t>
            </a:r>
            <a:r>
              <a:rPr kumimoji="0" lang="ru-RU" sz="1600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ru-RU" b="1" cap="small" dirty="0"/>
              <a:t>- определяется ухом или рукой на грудной клетке в области левого соска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b="1" i="1" cap="all" dirty="0" smtClean="0">
                <a:solidFill>
                  <a:srgbClr val="FF0000"/>
                </a:solidFill>
              </a:rPr>
              <a:t>Наличие пульса  в артериях </a:t>
            </a:r>
            <a:r>
              <a:rPr lang="ru-RU" sz="1600" dirty="0" smtClean="0"/>
              <a:t> </a:t>
            </a:r>
            <a:r>
              <a:rPr lang="ru-RU" b="1" cap="small" dirty="0"/>
              <a:t>- определяют  на сонной, лучевой и бедренной артериях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1600" b="1" i="1" u="none" strike="noStrike" kern="1200" cap="all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Наличие дыхания </a:t>
            </a:r>
            <a:r>
              <a:rPr lang="ru-RU" sz="1600" dirty="0"/>
              <a:t>- </a:t>
            </a:r>
            <a:r>
              <a:rPr lang="ru-RU" b="1" cap="small" dirty="0"/>
              <a:t>определяют  по движению грудной клетки и живота, по увлажнению зеркала, приложенного к носу или рту, по движению кусочка ваты или бинта, поднесённого к носовым отверстиям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1600" b="1" i="1" cap="all" dirty="0" smtClean="0">
                <a:solidFill>
                  <a:srgbClr val="FF0000"/>
                </a:solidFill>
              </a:rPr>
              <a:t>Наличие реакции зрачков на свет  </a:t>
            </a:r>
            <a:r>
              <a:rPr lang="ru-RU" dirty="0" smtClean="0"/>
              <a:t>- </a:t>
            </a:r>
            <a:r>
              <a:rPr lang="ru-RU" b="1" cap="small" dirty="0"/>
              <a:t>определяют  при помощи луча фонарика, направленного на глаз, а при дневном свете нужно быстро прикрыть глаз ладонью, а затем быстро отвести ее в сторону, при этом будет заметно сужение зрачка</a:t>
            </a:r>
          </a:p>
        </p:txBody>
      </p:sp>
    </p:spTree>
  </p:cSld>
  <p:clrMapOvr>
    <a:masterClrMapping/>
  </p:clrMapOvr>
  <p:transition spd="med">
    <p:pull dir="d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7078" y="2737487"/>
            <a:ext cx="8496944" cy="3420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ПРЕДАГОНАЛЬНОЕ СОСТОЯНИЕ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общая заторможенность,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сознание спутанное, АД не определяется, пульс на периферических артериях отсутствует, но имеется на сонных и бедренных артериях, дыхательные нарушения проявляются выраженной одышкой, цианозом и бледностью кожных покровов и слизистых оболочек</a:t>
            </a:r>
            <a:endPara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400" b="1" dirty="0">
                <a:solidFill>
                  <a:srgbClr val="FF0000"/>
                </a:solidFill>
              </a:rPr>
              <a:t>АГОНАЛЬНОЕ СОСТОЯНИЕ - </a:t>
            </a:r>
            <a:r>
              <a:rPr lang="ru-RU" sz="1400" dirty="0" smtClean="0">
                <a:solidFill>
                  <a:srgbClr val="000000"/>
                </a:solidFill>
              </a:rPr>
              <a:t>отсутствие сознания и глазных рефлексов, неопределяемое АД, отсутствие пульса на </a:t>
            </a:r>
            <a:r>
              <a:rPr lang="ru-RU" sz="1400" dirty="0">
                <a:solidFill>
                  <a:srgbClr val="000000"/>
                </a:solidFill>
              </a:rPr>
              <a:t>периферических </a:t>
            </a:r>
            <a:r>
              <a:rPr lang="ru-RU" sz="1400" dirty="0" smtClean="0">
                <a:solidFill>
                  <a:srgbClr val="000000"/>
                </a:solidFill>
              </a:rPr>
              <a:t>и резкое ослабление на крупных артериях, при выслушивании определяются глухие сердечные тоны, выраженные признаки гипоксии и нарушения сердечного ритма</a:t>
            </a:r>
          </a:p>
          <a:p>
            <a:pPr marL="420624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1400" b="1" dirty="0">
                <a:solidFill>
                  <a:srgbClr val="FF0000"/>
                </a:solidFill>
              </a:rPr>
              <a:t>КЛИНИЧЕСКАЯ СМЕРТЬ -  </a:t>
            </a:r>
            <a:r>
              <a:rPr lang="ru-RU" sz="1400" dirty="0" smtClean="0">
                <a:solidFill>
                  <a:srgbClr val="000000"/>
                </a:solidFill>
              </a:rPr>
              <a:t>полная остановка кровообращения, дыхания и выключение функциональной активности ЦНС. </a:t>
            </a:r>
            <a:r>
              <a:rPr lang="ru-RU" sz="1400" dirty="0" smtClean="0">
                <a:solidFill>
                  <a:srgbClr val="FF0000"/>
                </a:solidFill>
              </a:rPr>
              <a:t>Клиническая смерть является состоянием обратимым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1" y="571500"/>
            <a:ext cx="437010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ТЕРМИНАЛЬНЫЕ СОСТОЯНИЯ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007517"/>
            <a:ext cx="6126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   </a:t>
            </a:r>
            <a:r>
              <a:rPr lang="ru-RU" sz="1600" dirty="0" smtClean="0"/>
              <a:t>СОСТОЯНИЯ ПОГРАНИЧНЫЕ МЕЖДУ ЖИЗНЬЮ И СМЕРТЬЮ, КРИТИЧЕСКИЙ УРОВЕНЬ РАССТРОЙСТВА ЖИЗНЕДЕЯТЕЛЬНОСТИ С КАТАСТРОФИЧЕСКИМ ПАДЕНИЕМ АРТЕРИАЛЬНОГО ДАВЛЕНИЯ, ГЛУБОКИМ НАРУШЕНИЕМ ГАЗООБМЕНА И МЕТАБОЛИЗМА.</a:t>
            </a:r>
          </a:p>
          <a:p>
            <a:r>
              <a:rPr lang="ru-RU" sz="1600" dirty="0" smtClean="0"/>
              <a:t>          КРОМЕ ТОГО, К ТЕРМИНАЛЬНЫМ СОСТОЯНИЯМ ОТНОСЯТ ТАКЖЕ ОЖИВЛЕНИЕ ОРГАНИЗМА ПОСЛЕ РЕАНИМАЦИИ</a:t>
            </a:r>
            <a:endParaRPr lang="ru-RU" sz="1600" dirty="0"/>
          </a:p>
        </p:txBody>
      </p:sp>
    </p:spTree>
  </p:cSld>
  <p:clrMapOvr>
    <a:masterClrMapping/>
  </p:clrMapOvr>
  <p:transition spd="slow">
    <p:cover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0059" y="2795711"/>
            <a:ext cx="72805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ПРИЗНАКИ БИОЛОГИЧЕСКОЙ  СМЕРТИ</a:t>
            </a:r>
            <a:endParaRPr lang="ru-RU" sz="2800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206" y="3236596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Помутнение и высыхание роговицы глаз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Наличие симптома «кошачий глаз» </a:t>
            </a:r>
            <a:r>
              <a:rPr lang="ru-RU" sz="1400" b="1" i="1" dirty="0" smtClean="0"/>
              <a:t>- </a:t>
            </a:r>
            <a:r>
              <a:rPr lang="ru-RU" sz="1400" dirty="0" smtClean="0"/>
              <a:t>при сдавливании глаз с боков зрачок деформируется и напоминает кошачий глаз</a:t>
            </a:r>
            <a:endParaRPr lang="ru-RU" sz="1400" cap="al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Понижение температуры тела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Появление трупных пятен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Трупное окоченение</a:t>
            </a:r>
            <a:r>
              <a:rPr lang="ru-RU" sz="1400" b="1" i="1" dirty="0"/>
              <a:t> </a:t>
            </a:r>
            <a:r>
              <a:rPr lang="ru-RU" sz="1400" b="1" i="1" dirty="0" smtClean="0"/>
              <a:t>– </a:t>
            </a:r>
            <a:r>
              <a:rPr lang="ru-RU" sz="1400" dirty="0" smtClean="0"/>
              <a:t>бесспорный знак смерти возникает через 2-4 часа </a:t>
            </a:r>
            <a:endParaRPr lang="ru-RU" sz="1400" b="1" i="1" cap="all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777714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ОКАЗАНИЕ ПОМОЩИ БЕССМЫСЛЕННО ПРИ ЯВНЫХ ПРИЗНАКАХ БИОЛОГИЧЕСКОЙ СМЕРТИ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3" y="1237320"/>
            <a:ext cx="5973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ОТСУТСТВИЕ СОЗНАНИЯ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ОТСУТСТВИЕ ПУЛЬСА НА СОННОЙ АРТЕРИИ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ОТСУТСТВИЕ ДЫХАНИЯ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all" dirty="0" smtClean="0"/>
              <a:t>ОТСУТСТВИЕ РЕАКЦИИ ЗРАЧКОВ НА СВЕТ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9206" y="577247"/>
            <a:ext cx="72805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ПРИЗНАКИ КЛИНИЧЕСКОЙ  СМЕРТИ</a:t>
            </a:r>
            <a:endParaRPr lang="ru-RU" sz="2800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206" y="577247"/>
            <a:ext cx="7280598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КАК ОПРЕДЕЛИТЬ </a:t>
            </a:r>
          </a:p>
          <a:p>
            <a:pPr>
              <a:defRPr/>
            </a:pPr>
            <a:r>
              <a:rPr lang="ru-RU" sz="2800" b="1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ПРИЗНАКИ КЛИНИЧЕСКОЙ  СМЕРТИ</a:t>
            </a:r>
            <a:endParaRPr lang="ru-RU" sz="2800" b="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lum bright="8000" contrast="13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86" y="1488272"/>
            <a:ext cx="2548655" cy="1726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1964525"/>
            <a:ext cx="40612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приподнять большим пальцем верхнее веко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п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осмотреть на зрачок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е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сли  после попадания света зрачок остается широким, следует сделать вывод об отсутствии  его реакции на свет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H:\Иллюстрации\Первая помощь\пульс023.bmp"/>
          <p:cNvPicPr>
            <a:picLocks noChangeAspect="1" noChangeArrowheads="1"/>
          </p:cNvPicPr>
          <p:nvPr/>
        </p:nvPicPr>
        <p:blipFill rotWithShape="1">
          <a:blip r:embed="rId4" cstate="print">
            <a:lum bright="8000" contrast="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4" r="6166"/>
          <a:stretch/>
        </p:blipFill>
        <p:spPr bwMode="auto">
          <a:xfrm>
            <a:off x="5500694" y="3393285"/>
            <a:ext cx="2500330" cy="1827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57290" y="3631412"/>
            <a:ext cx="4061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расположить четыре пальца на шее пострадавшего между жевательной мышцей и хрящами гортани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о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пределять пульс следует не менее 10 секунд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i="1" cap="small" dirty="0">
                <a:solidFill>
                  <a:srgbClr val="0000FF"/>
                </a:solidFill>
              </a:rPr>
              <a:t>о</a:t>
            </a:r>
            <a:r>
              <a:rPr lang="ru-RU" sz="1400" b="1" i="1" cap="small" dirty="0" smtClean="0">
                <a:solidFill>
                  <a:srgbClr val="0000FF"/>
                </a:solidFill>
              </a:rPr>
              <a:t>тсутствие пульса говорит о прекращении сердечной деятельности и необходимости проведения реанимационных мероприятий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b="1" i="1" cap="small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026364"/>
            <a:ext cx="80648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i="1" cap="all" dirty="0" smtClean="0"/>
              <a:t>Искусственная вентиляция легких  - </a:t>
            </a:r>
            <a:r>
              <a:rPr lang="ru-RU" sz="1600" b="1" i="1" cap="small" dirty="0" smtClean="0"/>
              <a:t>объем вдуваемого воздуха должен быть  около 1 л, частота примерно 12-16  раз в 1 минуту </a:t>
            </a:r>
            <a:endParaRPr lang="ru-RU" sz="1600" b="1" i="1" cap="all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i="1" cap="all" dirty="0" smtClean="0"/>
              <a:t>НЕПРЯМОЙ МАССАЖ СЕРДЦА. </a:t>
            </a:r>
            <a:r>
              <a:rPr lang="ru-RU" sz="1600" b="1" i="1" cap="small" dirty="0" smtClean="0"/>
              <a:t>Компрессия грудной клетки способствует восстановлению кровообращения. Продавливать грудную клетку следует на 3-5 см с частотой не реже 60 раз в 1 минуту</a:t>
            </a:r>
            <a:endParaRPr lang="ru-RU" sz="1600" b="1" i="1" cap="all" dirty="0" smtClean="0"/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78324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        </a:t>
            </a:r>
            <a:r>
              <a:rPr lang="ru-RU" sz="1600" b="1" dirty="0">
                <a:solidFill>
                  <a:srgbClr val="0000FF"/>
                </a:solidFill>
              </a:rPr>
              <a:t>ВОССТАНОВЛЕНИЕ ЖИЗНЕННО ВАЖНЫХ ФУНКЦИЙ ОРГАНИЗМА И ПРЕЖДЕ ВСЕГО ДЫХАНИЯ И КРОВООБРАЩЕНИЯ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</a:t>
            </a:r>
            <a:r>
              <a:rPr lang="ru-RU" sz="1600" b="1" i="1" dirty="0" smtClean="0">
                <a:solidFill>
                  <a:srgbClr val="0000FF"/>
                </a:solidFill>
              </a:rPr>
              <a:t>РЕАНИМАЦИЮ ПРОВОДЯТ ТОГДА, КОГДА ОТСУТСТВУЕТ ДЫХАНИЕ И ПРЕКРАТИЛАСЬ СЕРДЕЧНАЯ ДЕЯТЕЛЬНОСТЬ ИЛИ ОБЕ ЭТИ ФУНКЦИИ УГНЕТЕНЫ НАСТОЛЬКО, ЧТО ПРАКТИЧЕСКИ НЕ ОБЕСПЕЧИВАЮТ ПОТРЕБНОСТИ ОРГАНИЗМА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17207"/>
            <a:ext cx="212429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РЕАНИМАЦИЯ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854" y="2607904"/>
            <a:ext cx="648072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ОСНОВНЫЕ МЕТОДЫ РЕАНИМАЦИИ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78575"/>
            <a:ext cx="573426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ПОРЯДОК  ПРОВЕДЕНИЯ   РЕАНИМАЦИИ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5" y="783246"/>
            <a:ext cx="7107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i="1" cap="small" dirty="0">
                <a:solidFill>
                  <a:srgbClr val="0000FF"/>
                </a:solidFill>
              </a:rPr>
              <a:t>уложить пострадавшего на жесткую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ровную поверхность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>
                <a:solidFill>
                  <a:srgbClr val="0000FF"/>
                </a:solidFill>
              </a:rPr>
              <a:t>освободить грудную клетку от одежды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, </a:t>
            </a:r>
            <a:r>
              <a:rPr lang="ru-RU" sz="1600" b="1" i="1" cap="small" dirty="0">
                <a:solidFill>
                  <a:srgbClr val="0000FF"/>
                </a:solidFill>
              </a:rPr>
              <a:t>расслабить поясной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ремень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 smtClean="0">
                <a:solidFill>
                  <a:srgbClr val="0000FF"/>
                </a:solidFill>
              </a:rPr>
              <a:t>проверить </a:t>
            </a:r>
            <a:r>
              <a:rPr lang="ru-RU" sz="1600" b="1" i="1" cap="small" dirty="0">
                <a:solidFill>
                  <a:srgbClr val="0000FF"/>
                </a:solidFill>
              </a:rPr>
              <a:t>и очистить полость рта от инородных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тел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>
                <a:solidFill>
                  <a:srgbClr val="0000FF"/>
                </a:solidFill>
              </a:rPr>
              <a:t>обеспечить восстановление проходимости дыхательных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путей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 smtClean="0">
                <a:solidFill>
                  <a:srgbClr val="0000FF"/>
                </a:solidFill>
              </a:rPr>
              <a:t> </a:t>
            </a:r>
            <a:r>
              <a:rPr lang="ru-RU" sz="1600" b="1" i="1" cap="small" dirty="0">
                <a:solidFill>
                  <a:srgbClr val="0000FF"/>
                </a:solidFill>
              </a:rPr>
              <a:t>прикрыть двумя пальцами мечевидный отросток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грудины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>
                <a:solidFill>
                  <a:srgbClr val="0000FF"/>
                </a:solidFill>
              </a:rPr>
              <a:t>выполнить </a:t>
            </a:r>
            <a:r>
              <a:rPr lang="ru-RU" sz="1600" b="1" i="1" cap="small" dirty="0" err="1">
                <a:solidFill>
                  <a:srgbClr val="0000FF"/>
                </a:solidFill>
              </a:rPr>
              <a:t>прекардиальный</a:t>
            </a:r>
            <a:r>
              <a:rPr lang="ru-RU" sz="1600" b="1" i="1" cap="small" dirty="0">
                <a:solidFill>
                  <a:srgbClr val="0000FF"/>
                </a:solidFill>
              </a:rPr>
              <a:t>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удар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 smtClean="0">
                <a:solidFill>
                  <a:srgbClr val="0000FF"/>
                </a:solidFill>
              </a:rPr>
              <a:t>проводить искусственное </a:t>
            </a:r>
            <a:r>
              <a:rPr lang="ru-RU" sz="1600" b="1" i="1" cap="small" dirty="0">
                <a:solidFill>
                  <a:srgbClr val="0000FF"/>
                </a:solidFill>
              </a:rPr>
              <a:t>дыхание методом “изо рта  рот” или “изо рта в 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нос”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i="1" cap="small" dirty="0" smtClean="0">
                <a:solidFill>
                  <a:srgbClr val="0000FF"/>
                </a:solidFill>
              </a:rPr>
              <a:t>проводить наружный </a:t>
            </a:r>
            <a:r>
              <a:rPr lang="ru-RU" sz="1600" b="1" i="1" cap="small" dirty="0">
                <a:solidFill>
                  <a:srgbClr val="0000FF"/>
                </a:solidFill>
              </a:rPr>
              <a:t>(</a:t>
            </a:r>
            <a:r>
              <a:rPr lang="ru-RU" sz="1600" b="1" i="1" cap="small" dirty="0" smtClean="0">
                <a:solidFill>
                  <a:srgbClr val="0000FF"/>
                </a:solidFill>
              </a:rPr>
              <a:t>закрытый) массаж сердца</a:t>
            </a:r>
            <a:endParaRPr lang="ru-RU" sz="1600" b="1" i="1" cap="small" dirty="0">
              <a:solidFill>
                <a:srgbClr val="0000FF"/>
              </a:solidFill>
            </a:endParaRPr>
          </a:p>
        </p:txBody>
      </p:sp>
      <p:pic>
        <p:nvPicPr>
          <p:cNvPr id="2051" name="Picture 3" descr="H:\Иллюстрации\Первая помощь\Первая помощь 2 (копия).jpg"/>
          <p:cNvPicPr>
            <a:picLocks noChangeAspect="1" noChangeArrowheads="1"/>
          </p:cNvPicPr>
          <p:nvPr/>
        </p:nvPicPr>
        <p:blipFill rotWithShape="1">
          <a:blip r:embed="rId2" cstate="print">
            <a:lum bright="21000" contrast="11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8" t="37807" r="9967" b="10520"/>
          <a:stretch/>
        </p:blipFill>
        <p:spPr bwMode="auto">
          <a:xfrm>
            <a:off x="6265872" y="2616096"/>
            <a:ext cx="2548166" cy="1937927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Иллюстрации\Первая помощь\Первая помощь 3 (копия).jpg"/>
          <p:cNvPicPr>
            <a:picLocks noChangeAspect="1" noChangeArrowheads="1"/>
          </p:cNvPicPr>
          <p:nvPr/>
        </p:nvPicPr>
        <p:blipFill rotWithShape="1">
          <a:blip r:embed="rId4" cstate="print">
            <a:lum bright="21000" contrast="11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3" t="33261" r="29361" b="26840"/>
          <a:stretch/>
        </p:blipFill>
        <p:spPr bwMode="auto">
          <a:xfrm>
            <a:off x="3332295" y="2609827"/>
            <a:ext cx="2604568" cy="1937657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Иллюстрации\Первая помощь\Фотография (1).jpg"/>
          <p:cNvPicPr>
            <a:picLocks noChangeAspect="1" noChangeArrowheads="1"/>
          </p:cNvPicPr>
          <p:nvPr/>
        </p:nvPicPr>
        <p:blipFill rotWithShape="1">
          <a:blip r:embed="rId6" cstate="print">
            <a:lum bright="15000" contrast="11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22" r="2882"/>
          <a:stretch/>
        </p:blipFill>
        <p:spPr bwMode="auto">
          <a:xfrm>
            <a:off x="395536" y="2617474"/>
            <a:ext cx="2738265" cy="1936549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4670181"/>
            <a:ext cx="859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ЭФФЕКТИВНОСТЬ РЕАНИМАЦИОННЫХ МЕРОПРИЯТИЙ ПОДТВЕРЖДАЕТСЯ ПОЯВЛЕНИЕМ САМОСТОЯТЕЛЬНЫХ СЕРДЕЧНЫХ СОКРАЩЕНИЙ (ПУЛЬС НА СОННОЙ АРТЕРИИ) И СУЖЕНИЕМ ЗРАЧКА. ПРИ ПОЯВЛЕНИИ ДЫХАНИЯ РЕАНИМАЦИОННУЮ ПОМОЩЬ МОЖНО ПРЕКРАТИТЬ И СРОЧНО ГОСПИТАЛИЗИРОВАТЬ ПОСТРАДАВШЕО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5074" y="2619373"/>
            <a:ext cx="2928926" cy="18158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ВОССТАНОВЛЕНИЕ ПРОХОДИМОСТИ</a:t>
            </a:r>
          </a:p>
          <a:p>
            <a:pPr>
              <a:defRPr/>
            </a:pPr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ДЫХАТЕЛЬНЫХ </a:t>
            </a:r>
          </a:p>
          <a:p>
            <a:pPr>
              <a:defRPr/>
            </a:pPr>
            <a:r>
              <a:rPr lang="ru-RU" sz="28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ПУТЕЙ</a:t>
            </a:r>
            <a:endParaRPr lang="ru-RU" sz="280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28" name="Picture 4" descr="F:\Иллюстрации\Первая помощь\пмп.jpg"/>
          <p:cNvPicPr>
            <a:picLocks noChangeAspect="1" noChangeArrowheads="1"/>
          </p:cNvPicPr>
          <p:nvPr/>
        </p:nvPicPr>
        <p:blipFill>
          <a:blip r:embed="rId2" cstate="print"/>
          <a:srcRect l="4686" t="2063" b="4056"/>
          <a:stretch>
            <a:fillRect/>
          </a:stretch>
        </p:blipFill>
        <p:spPr bwMode="auto">
          <a:xfrm>
            <a:off x="86570" y="0"/>
            <a:ext cx="613119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Иллюстрации\Первая помощь\Первая помощь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60" b="8211"/>
          <a:stretch/>
        </p:blipFill>
        <p:spPr bwMode="auto">
          <a:xfrm>
            <a:off x="251520" y="104495"/>
            <a:ext cx="6007348" cy="561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Иллюстрации\Первая помощь\Первая помощь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7" t="86843" r="31097"/>
          <a:stretch/>
        </p:blipFill>
        <p:spPr bwMode="auto">
          <a:xfrm>
            <a:off x="2101033" y="4729740"/>
            <a:ext cx="2308323" cy="9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8869" y="2977513"/>
            <a:ext cx="2740527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АНАТОМИЧЕСКИЕ ОРИЕНТИРЫ, НЕОБХОДИМЫЕ ДЛЯ ПРОВЕДЕНИЯ СЕРДЕЧНО-ЛЕГОЧНОЙ РЕАНИМАЦИИ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563</Words>
  <Application>Microsoft Office PowerPoint</Application>
  <PresentationFormat>Экран (16:10)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Озорнин</dc:creator>
  <cp:lastModifiedBy>Агентство УМЦ</cp:lastModifiedBy>
  <cp:revision>67</cp:revision>
  <dcterms:created xsi:type="dcterms:W3CDTF">2012-04-16T11:59:19Z</dcterms:created>
  <dcterms:modified xsi:type="dcterms:W3CDTF">2015-03-10T09:45:51Z</dcterms:modified>
</cp:coreProperties>
</file>