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83" r:id="rId4"/>
    <p:sldId id="265" r:id="rId5"/>
    <p:sldId id="257" r:id="rId6"/>
    <p:sldId id="266" r:id="rId7"/>
    <p:sldId id="267" r:id="rId8"/>
    <p:sldId id="281" r:id="rId9"/>
    <p:sldId id="282" r:id="rId10"/>
    <p:sldId id="269" r:id="rId11"/>
    <p:sldId id="268" r:id="rId12"/>
    <p:sldId id="270" r:id="rId13"/>
    <p:sldId id="278" r:id="rId14"/>
    <p:sldId id="279" r:id="rId15"/>
    <p:sldId id="280" r:id="rId16"/>
    <p:sldId id="276" r:id="rId17"/>
    <p:sldId id="274" r:id="rId18"/>
    <p:sldId id="271" r:id="rId19"/>
    <p:sldId id="272" r:id="rId20"/>
    <p:sldId id="273" r:id="rId2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AF9FE"/>
    <a:srgbClr val="FFFF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02" y="-33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3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5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6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39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18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69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4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37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3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1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2617474"/>
            <a:ext cx="770485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ОСНОВЫ</a:t>
            </a:r>
            <a: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</a:br>
            <a: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ОКАЗАНИЯ ПЕРВОЙ ПОМОЩИ</a:t>
            </a:r>
            <a:endParaRPr lang="ru-RU" sz="48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1546" y="2257433"/>
            <a:ext cx="8651543" cy="3120347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7204" y="2317440"/>
            <a:ext cx="8575885" cy="30603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I. По количественному </a:t>
            </a:r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составу:  </a:t>
            </a:r>
            <a:r>
              <a:rPr lang="ru-RU" sz="1500" b="1" i="1" cap="small" dirty="0" smtClean="0">
                <a:solidFill>
                  <a:srgbClr val="0000FF"/>
                </a:solidFill>
                <a:sym typeface="Wingdings 2"/>
              </a:rPr>
              <a:t>единичные,  множественные.</a:t>
            </a:r>
            <a:endParaRPr lang="ru-RU" sz="1500" b="1" i="1" cap="small" dirty="0">
              <a:solidFill>
                <a:srgbClr val="0000FF"/>
              </a:solidFill>
              <a:sym typeface="Wingdings 2"/>
            </a:endParaRPr>
          </a:p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II. По глубине </a:t>
            </a:r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повреждения:  </a:t>
            </a:r>
            <a:r>
              <a:rPr lang="ru-RU" sz="1500" b="1" i="1" cap="small" dirty="0" smtClean="0">
                <a:solidFill>
                  <a:srgbClr val="0000FF"/>
                </a:solidFill>
                <a:sym typeface="Wingdings 2"/>
              </a:rPr>
              <a:t>поверхностные </a:t>
            </a:r>
            <a:r>
              <a:rPr lang="ru-RU" sz="1500" b="1" i="1" cap="small" dirty="0">
                <a:solidFill>
                  <a:srgbClr val="0000FF"/>
                </a:solidFill>
                <a:sym typeface="Wingdings 2"/>
              </a:rPr>
              <a:t>раны - характеризуются повреждением кожи и слизистых оболочек</a:t>
            </a:r>
            <a:r>
              <a:rPr lang="ru-RU" sz="1500" b="1" i="1" cap="small" dirty="0" smtClean="0">
                <a:solidFill>
                  <a:srgbClr val="0000FF"/>
                </a:solidFill>
                <a:sym typeface="Wingdings 2"/>
              </a:rPr>
              <a:t>; </a:t>
            </a:r>
            <a:r>
              <a:rPr lang="ru-RU" sz="1500" b="1" i="1" cap="small" dirty="0">
                <a:solidFill>
                  <a:srgbClr val="0000FF"/>
                </a:solidFill>
                <a:sym typeface="Wingdings 2"/>
              </a:rPr>
              <a:t>касательные раны - относятся к поверхностным</a:t>
            </a:r>
            <a:r>
              <a:rPr lang="ru-RU" sz="1500" b="1" i="1" cap="small" dirty="0" smtClean="0">
                <a:solidFill>
                  <a:srgbClr val="0000FF"/>
                </a:solidFill>
                <a:sym typeface="Wingdings 2"/>
              </a:rPr>
              <a:t>;  глубокие раны - сопровождаются повреждением сосудов, нервов, костей, сухожилий, внутренних органов.</a:t>
            </a:r>
          </a:p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III</a:t>
            </a:r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. По наличию входного и выходного отверстия</a:t>
            </a:r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: </a:t>
            </a:r>
            <a:r>
              <a:rPr lang="ru-RU" sz="1400" b="1" i="1" cap="small" dirty="0" smtClean="0">
                <a:solidFill>
                  <a:srgbClr val="0000FF"/>
                </a:solidFill>
                <a:sym typeface="Wingdings 2"/>
              </a:rPr>
              <a:t> </a:t>
            </a:r>
            <a:r>
              <a:rPr lang="ru-RU" sz="1500" b="1" i="1" cap="small" dirty="0">
                <a:solidFill>
                  <a:srgbClr val="0000FF"/>
                </a:solidFill>
                <a:sym typeface="Wingdings 2"/>
              </a:rPr>
              <a:t>слепые раны - раневой канал заканчивается в мягких тканях или полости;  сквозные раны - имеется входное и выходное отверстие. </a:t>
            </a:r>
          </a:p>
          <a:p>
            <a:r>
              <a:rPr lang="ru-RU" sz="1400" b="1" i="1" cap="small" dirty="0" smtClean="0">
                <a:solidFill>
                  <a:srgbClr val="0000FF"/>
                </a:solidFill>
                <a:sym typeface="Wingdings 2"/>
              </a:rPr>
              <a:t> </a:t>
            </a:r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Проникающие раны </a:t>
            </a:r>
            <a:r>
              <a:rPr lang="ru-RU" sz="1400" b="1" i="1" cap="small" dirty="0">
                <a:solidFill>
                  <a:srgbClr val="0000FF"/>
                </a:solidFill>
                <a:sym typeface="Wingdings 2"/>
              </a:rPr>
              <a:t>- </a:t>
            </a:r>
            <a:r>
              <a:rPr lang="ru-RU" sz="1500" b="1" i="1" cap="small" dirty="0">
                <a:solidFill>
                  <a:srgbClr val="0000FF"/>
                </a:solidFill>
                <a:sym typeface="Wingdings 2"/>
              </a:rPr>
              <a:t>глубокие раны, при которых повреждаются внутренние оболочки полостей (черепа, грудной, брюшной, суставов).</a:t>
            </a:r>
          </a:p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Непроникающие раны </a:t>
            </a:r>
            <a:r>
              <a:rPr lang="ru-RU" sz="1400" b="1" i="1" cap="small" dirty="0">
                <a:solidFill>
                  <a:srgbClr val="0000FF"/>
                </a:solidFill>
                <a:sym typeface="Wingdings 2"/>
              </a:rPr>
              <a:t>- </a:t>
            </a:r>
            <a:r>
              <a:rPr lang="ru-RU" sz="1500" b="1" i="1" cap="small" dirty="0">
                <a:solidFill>
                  <a:srgbClr val="0000FF"/>
                </a:solidFill>
                <a:sym typeface="Wingdings 2"/>
              </a:rPr>
              <a:t>остальные виды ран независимо от глубины</a:t>
            </a:r>
            <a:r>
              <a:rPr lang="ru-RU" sz="1400" b="1" i="1" cap="small" dirty="0">
                <a:solidFill>
                  <a:srgbClr val="0000FF"/>
                </a:solidFill>
                <a:sym typeface="Wingdings 2"/>
              </a:rPr>
              <a:t>.</a:t>
            </a:r>
          </a:p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IV. По характеру ранящего предмета и повреждения </a:t>
            </a:r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тканей  раны бывают:  </a:t>
            </a:r>
            <a:r>
              <a:rPr lang="ru-RU" sz="1500" b="1" i="1" cap="small" dirty="0" smtClean="0">
                <a:solidFill>
                  <a:srgbClr val="0000FF"/>
                </a:solidFill>
                <a:sym typeface="Wingdings 2"/>
              </a:rPr>
              <a:t>резаные</a:t>
            </a:r>
            <a:r>
              <a:rPr lang="ru-RU" sz="1500" b="1" i="1" cap="small" dirty="0">
                <a:solidFill>
                  <a:srgbClr val="0000FF"/>
                </a:solidFill>
                <a:sym typeface="Wingdings 2"/>
              </a:rPr>
              <a:t>, рубленые, колотые, ушибленные, рваные, размозженные, укушенные, отравленные, огнестрельные, комбинированные</a:t>
            </a:r>
          </a:p>
          <a:p>
            <a:endParaRPr lang="ru-RU" sz="1500" b="1" i="1" cap="small" dirty="0" smtClean="0">
              <a:solidFill>
                <a:srgbClr val="FF0000"/>
              </a:solidFill>
            </a:endParaRPr>
          </a:p>
          <a:p>
            <a:r>
              <a:rPr lang="ru-RU" sz="1500" b="1" i="1" cap="small" dirty="0" smtClean="0">
                <a:solidFill>
                  <a:srgbClr val="FF0000"/>
                </a:solidFill>
              </a:rPr>
              <a:t>Все </a:t>
            </a:r>
            <a:r>
              <a:rPr lang="ru-RU" sz="1500" b="1" i="1" cap="small" dirty="0">
                <a:solidFill>
                  <a:srgbClr val="FF0000"/>
                </a:solidFill>
              </a:rPr>
              <a:t>раны, кроме операционных, считаются инфицированными. Микробы, попадающие </a:t>
            </a:r>
            <a:r>
              <a:rPr lang="ru-RU" sz="1500" b="1" i="1" cap="small" dirty="0" smtClean="0">
                <a:solidFill>
                  <a:srgbClr val="FF0000"/>
                </a:solidFill>
              </a:rPr>
              <a:t>в рану </a:t>
            </a:r>
            <a:r>
              <a:rPr lang="ru-RU" sz="1500" b="1" i="1" cap="small" dirty="0">
                <a:solidFill>
                  <a:srgbClr val="FF0000"/>
                </a:solidFill>
              </a:rPr>
              <a:t>вместе </a:t>
            </a:r>
            <a:r>
              <a:rPr lang="ru-RU" sz="1500" b="1" i="1" cap="small" dirty="0" smtClean="0">
                <a:solidFill>
                  <a:srgbClr val="FF0000"/>
                </a:solidFill>
              </a:rPr>
              <a:t>с ранящим </a:t>
            </a:r>
            <a:r>
              <a:rPr lang="ru-RU" sz="1500" b="1" i="1" cap="small" dirty="0">
                <a:solidFill>
                  <a:srgbClr val="FF0000"/>
                </a:solidFill>
              </a:rPr>
              <a:t>предметом, землей, с одежды, из воздуха и при прикосновении к </a:t>
            </a:r>
            <a:r>
              <a:rPr lang="ru-RU" sz="1500" b="1" i="1" cap="small" dirty="0" smtClean="0">
                <a:solidFill>
                  <a:srgbClr val="FF0000"/>
                </a:solidFill>
              </a:rPr>
              <a:t>ране руками</a:t>
            </a:r>
            <a:r>
              <a:rPr lang="ru-RU" sz="1500" b="1" i="1" cap="small" dirty="0">
                <a:solidFill>
                  <a:srgbClr val="FF0000"/>
                </a:solidFill>
              </a:rPr>
              <a:t>, могут вызвать гнойное воспаление, рожу, столбняк и газовую гангрену</a:t>
            </a:r>
            <a:r>
              <a:rPr lang="ru-RU" sz="1500" b="1" i="1" cap="small" dirty="0" smtClean="0">
                <a:solidFill>
                  <a:srgbClr val="FF0000"/>
                </a:solidFill>
              </a:rPr>
              <a:t>.</a:t>
            </a:r>
            <a:endParaRPr lang="ru-RU" sz="1500" b="1" i="1" cap="small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817273"/>
            <a:ext cx="630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</a:rPr>
              <a:t>РАНОЙ НАЗЫВАЕТСЯ ЛЮБОЕ НАРУШЕНИЕ ЦЕЛОСТНОСТИ КОЖНЫХ </a:t>
            </a: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И СЛИЗИСТЫХ ПОКРОВОВ ОРГАНИЗМА.</a:t>
            </a: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ПРИ ЭТОМ ЧАСТО ПОВРЕЖДАЮТСЯ И ГЛУБОКИЕ  ТКАНИ – МЫШЦЫ, КОСТИ, ВНУТРЕННИЕ ОРГАНЫ.</a:t>
            </a:r>
            <a:endParaRPr lang="ru-RU" sz="1400" b="1" i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941" y="1785983"/>
            <a:ext cx="397863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КЛАССИФИКАЦИЯ  РАН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478212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922" y="1928806"/>
            <a:ext cx="8816167" cy="3571899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9214" y="2000244"/>
            <a:ext cx="8743874" cy="355755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</a:rPr>
              <a:t>Асептика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 </a:t>
            </a:r>
            <a:r>
              <a:rPr lang="ru-RU" sz="1400" b="1" i="1" cap="small" dirty="0">
                <a:solidFill>
                  <a:srgbClr val="0000FF"/>
                </a:solidFill>
              </a:rPr>
              <a:t>- метод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работы</a:t>
            </a:r>
            <a:r>
              <a:rPr lang="ru-RU" sz="1400" b="1" i="1" cap="small" dirty="0">
                <a:solidFill>
                  <a:srgbClr val="0000FF"/>
                </a:solidFill>
              </a:rPr>
              <a:t>, обеспечивающий предупреждение попадания микробов в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рану </a:t>
            </a:r>
            <a:r>
              <a:rPr lang="ru-RU" sz="1400" b="1" i="1" cap="small" dirty="0">
                <a:solidFill>
                  <a:srgbClr val="0000FF"/>
                </a:solidFill>
              </a:rPr>
              <a:t>или развития их в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ней: </a:t>
            </a:r>
            <a:r>
              <a:rPr lang="ru-RU" sz="1400" b="1" i="1" cap="small" dirty="0">
                <a:solidFill>
                  <a:srgbClr val="0000FF"/>
                </a:solidFill>
              </a:rPr>
              <a:t>все, что приходит в соприкосновение с раной, должно быть свободно от бактерий, т.е. стерильно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>
                <a:solidFill>
                  <a:srgbClr val="FF0000"/>
                </a:solidFill>
              </a:rPr>
              <a:t>Антисептика</a:t>
            </a:r>
            <a:r>
              <a:rPr lang="ru-RU" sz="1400" b="1" i="1" cap="small" dirty="0">
                <a:solidFill>
                  <a:srgbClr val="0000FF"/>
                </a:solidFill>
              </a:rPr>
              <a:t> подразумевает комплекс мероприятий, направленных на уничтожение микробов на коже, в ране, патологическом образовании или организме в целом. Р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азличают физическую</a:t>
            </a:r>
            <a:r>
              <a:rPr lang="ru-RU" sz="1400" b="1" i="1" cap="small" dirty="0">
                <a:solidFill>
                  <a:srgbClr val="0000FF"/>
                </a:solidFill>
              </a:rPr>
              <a:t>, механическую, химическую и биологическую антисептику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При физической антисептике обеспечивают отток из раны инфицированного содержимого и тем самым ее очищение от микробов, токсинов и продуктов распада тканей. </a:t>
            </a:r>
            <a:endParaRPr lang="ru-RU" sz="1400" b="1" i="1" cap="small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Механической антисептикой являются приемы по удалению из раны инфицированных и нежизнеспособных тканей, служащих основной питательной средой для микроорганизмов. </a:t>
            </a:r>
            <a:endParaRPr lang="ru-RU" sz="1400" b="1" i="1" cap="small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Химическая антисептика предусматривает вещества с бактерицидным или бактериостатическим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действием, </a:t>
            </a:r>
            <a:r>
              <a:rPr lang="ru-RU" sz="1400" b="1" i="1" cap="small" dirty="0">
                <a:solidFill>
                  <a:srgbClr val="0000FF"/>
                </a:solidFill>
              </a:rPr>
              <a:t>оказывающие губительное воздействие на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микрофлору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Биологическая антисептика предусматривает использование средств биологического происхождения, а также влияние на иммунную систему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 организма</a:t>
            </a:r>
            <a:r>
              <a:rPr lang="ru-RU" sz="1400" b="1" i="1" cap="small" dirty="0">
                <a:solidFill>
                  <a:srgbClr val="0000FF"/>
                </a:solidFill>
              </a:rPr>
              <a:t>. на микробы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она оказывает </a:t>
            </a:r>
            <a:r>
              <a:rPr lang="ru-RU" sz="1400" b="1" i="1" cap="small" dirty="0">
                <a:solidFill>
                  <a:srgbClr val="0000FF"/>
                </a:solidFill>
              </a:rPr>
              <a:t>подавляющее, а на иммунную систему стимулирующее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действие</a:t>
            </a: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       Для того, чтобы предупредить инфицирование поверхностных ран и ссадин и ускорить их заживление, можно использовать следующие натуральные препараты, нанося их прямо на рану: 3% перекись водорода, лимонный сок, настойку эхинацеи с водой 1:5, крапиву и ее сок, масло эвкалипта или лаванды с водой 1:5. </a:t>
            </a:r>
          </a:p>
          <a:p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195" y="714360"/>
            <a:ext cx="6120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АСЕПТИКА И АНТИСЕПТИКА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– КОМПЛЕКС МЕР ПО ОБЕЗЗАРАЖИВАНИЮ РАН И ПРЕДМЕТОВ, КОТОРЫЕ СОПРИКАСАЮТСЯ С НИМИ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571616"/>
            <a:ext cx="55960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ОБЩИЕ  ПРАВИЛА  ОБЕЗЗАРАЖИВАНИЯ РАН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87488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922" y="2525884"/>
            <a:ext cx="6131263" cy="3031916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9214" y="2677480"/>
            <a:ext cx="5986676" cy="288031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БИНТУЕМАЯ ЧАСТЬ ТЕЛА ДОЛЖНА НАХОДИТЬСЯ В ТОМ ПОЛОЖЕНИИ , В КОТОРОМ ОНА БУДЕТ НАХОДИТЬСЯ ПОСЛЕ НАЛОЖЕНИЯ ПОВЯЗКИ;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ПОВЯЗКУ НА РУКУ НАКЛАДЫВАЮТ ПРИ СОГНУТОМ ПОД ПРЯМЫМ УГЛОМ ЛОКТЕВОМ СУСТАВЕ;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ПОВЯЗКУ НА  НИЖНЮЮ КОНЕЧНОСТЬ  НАКЛАДЫВАЮТ  В ПОЛОЖЕНИИ НОГИ, НЕСКОЛЬКО  СОГНУТОЙ В КОЛЕННОМ СУСТАВЕ И ПРИ СОГНУТОЙ ПОД ПРЯМЫМ УГЛОМ  СТОПЕ;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ПОВЯЗКА НА КИСТЬ НАКЛАДЫВАЕТСЯ ПРИ НЕСКОЛЬКО СОГНУТОМ ПОЛОЖЕНИИ  КИСТИ, КОГДА ПЕРВЫЙ ПАЛЕЦ ПРОТИВОСТОИТ ВСЕМ ОСТАЛЬНЫМ;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БИНТОВАТЬ НАДО ДВУМЯ РУКАМИ ТАК, ЧТОБЫ КАЖДЫЙ ПОСЛЕДУЮЩИЙ  ТУР БИНТА ЗАКРЫВАЛ ПОЛОВИНУ ТУРА ПРЕДЫДУЩЕГО;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ЛЮБАЯ ПОВЯЗКА НАНОСИТСЯ ПО ОПРЕДЕЛЕННОМУ ПЛАНУ, ОБЫЧНО ПОЛЬЗУЮТСЯ ТИПОВЫМИ ПОВЯЗКАМИ;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НАЛОЖЕННАЯ ПОВЯЗКА НЕ ДОЛЖНА НАРУШАТЬ КРОВООБРАЩЕНИЕ КОНЕЧНОСТИ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196" y="955985"/>
            <a:ext cx="6120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cap="all" dirty="0">
                <a:solidFill>
                  <a:srgbClr val="0000FF"/>
                </a:solidFill>
              </a:rPr>
              <a:t>Первая медицинская помощь при ранениях заключается в наложении стерильной повязки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на  рану.</a:t>
            </a:r>
          </a:p>
          <a:p>
            <a:r>
              <a:rPr lang="ru-RU" sz="1400" b="1" i="1" cap="all" dirty="0" smtClean="0">
                <a:solidFill>
                  <a:srgbClr val="0000FF"/>
                </a:solidFill>
              </a:rPr>
              <a:t>Повязки  могут  быть  клеевые,  косыночные  и  бинтовые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050798"/>
            <a:ext cx="55960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ОБЩИЕ  ПРАВИЛА  НАЛОЖЕНИЯ  ПОВЯЗОК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146" name="Picture 2" descr="H:\Иллюстрации\Первая помощь\image042.jpg"/>
          <p:cNvPicPr>
            <a:picLocks noChangeAspect="1" noChangeArrowheads="1"/>
          </p:cNvPicPr>
          <p:nvPr/>
        </p:nvPicPr>
        <p:blipFill rotWithShape="1">
          <a:blip r:embed="rId3" cstate="print">
            <a:lum bright="11000" contrast="11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41" t="6457" r="2144" b="12857"/>
          <a:stretch/>
        </p:blipFill>
        <p:spPr bwMode="auto">
          <a:xfrm>
            <a:off x="6372200" y="2891959"/>
            <a:ext cx="2655914" cy="1977927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986556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923" y="2525884"/>
            <a:ext cx="3466965" cy="3031916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9214" y="2677480"/>
            <a:ext cx="3394674" cy="288031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УСАДИТЬ ПОСТРАДАВШЕГО И ПРИЖАТЬ РАНУ ПАЛЬЦЕМ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ПОДЛОЖИТЬ ПОД ПАЛЕЦ МНОГОСЛОЙНУЮ ТКАНЬ ИЛИ ГОЛОВКУ БИНТА ДЛЯ ГЕРМЕТИЗАЦИИ РАНЫ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НАЛОЖИТЬ ЖГУТ НА ШЕЮ, для чего пропустить его под мышкой, чтобы зафиксировать тампон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НАЛОЖЕННЫЙ ЖГУТ МОЖНО ДЕРЖАТЬ В ТЕЧЕНИЕ НЕСКОЛЬКИХ ЧАСОВ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ВЛОЖЕНИЕ ЗАПИСКИ НЕОБЯЗАТЕЛЬНО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955985"/>
            <a:ext cx="6300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solidFill>
                  <a:srgbClr val="FF0000"/>
                </a:solidFill>
                <a:sym typeface="Wingdings 2"/>
              </a:rPr>
              <a:t>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ПРИ РАНЕНИИ ШЕИ СМЕРТЬ МОЖЕТ НАСТУПИТЬ В ТЕЧЕНИИ 5-7 секунд  ИЗ-ЗА попадания воздуха в вены, из-за отрицательного давления.</a:t>
            </a:r>
          </a:p>
          <a:p>
            <a:r>
              <a:rPr lang="ru-RU" sz="1400" b="1" cap="all" dirty="0">
                <a:solidFill>
                  <a:srgbClr val="FF0000"/>
                </a:solidFill>
                <a:sym typeface="Wingdings 2"/>
              </a:rPr>
              <a:t>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При ранении сонной артерии смерть наступает в течение 5-7 минут.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214" y="2016690"/>
            <a:ext cx="358214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ЧТО ДЕЛАТЬ ПРИ РАНЕНИИ  ШЕИ: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3074" name="Picture 2" descr="H:\Иллюстрации\Первая помощь\Фотография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729" y="2003873"/>
            <a:ext cx="1736725" cy="1778000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Иллюстрации\Первая помощь\Фотография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6800"/>
            <a:ext cx="1733550" cy="1760537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Иллюстрации\Первая помощь\Фотография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927" y="3792498"/>
            <a:ext cx="1728787" cy="1765300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826636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068" y="2879469"/>
            <a:ext cx="3394674" cy="2559869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068" y="2900107"/>
            <a:ext cx="3394674" cy="25562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УСАДИТЬ ПОСТРАДАВШЕГО И ПРИЖАТЬ ЛАДОНЬ К РАНЕ, ЧТОБЫ ЗАКРЫТЬ ДОСТУП ВОЗДУХА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НАЛОЖИТЬ НА РАНУ ПЛАСТЫРЬ ИЛИ СКОТЧ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ЕСЛИ ИЗ РАНЫ ТОРЧИТ ИНОРОДНЫЙ ПРЕДМЕТ, НИ В КОЕМ СЛУЧАЕ НЕ ИЗВЛЕКАТЬ ЕГО; СЛЕДУЕТ ЗАФИКСИРОВАТЬ ЕГО ДВУМЯ СКАТКАМИ БИНТА И ПРИКРЕПИТЬ ЛЕЙКОПЛАСТЫРЕМ  ИЛИ СКОТЧЕМ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955985"/>
            <a:ext cx="6300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solidFill>
                  <a:srgbClr val="FF0000"/>
                </a:solidFill>
                <a:sym typeface="Wingdings 2"/>
              </a:rPr>
              <a:t>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ПРИ РАНЕНИИ ГРУДНОЙ КЛЕТКИ ВОЗДУХ ПОПАДАЕТ В ПЛЕВРАЛЬНУЮ  ПОЛОСТЬ, ЧТО ЗНАЧИТЕЛЬНО УХУДШАЕТ СОСТОЯНИЕ РАНЕНОГО.</a:t>
            </a:r>
          </a:p>
          <a:p>
            <a:r>
              <a:rPr lang="ru-RU" sz="1400" b="1" cap="all" dirty="0">
                <a:solidFill>
                  <a:srgbClr val="FF0000"/>
                </a:solidFill>
                <a:sym typeface="Wingdings 2"/>
              </a:rPr>
              <a:t>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ПАЯВЛЯЕТСЯ ОДЫШКА И ЧУВСТВО НЕХВАТКИ ВОЗДУХА.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159" y="2171583"/>
            <a:ext cx="33946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ЧТО ДЕЛАТЬ ПРИ РАНЕНИИ  ГРУДНОЙ КЛЕТКИ: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098" name="Picture 2" descr="H:\Иллюстрации\Первая помощь\рана гр клетки - копия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9" r="10191"/>
          <a:stretch/>
        </p:blipFill>
        <p:spPr bwMode="auto">
          <a:xfrm>
            <a:off x="3528146" y="1785115"/>
            <a:ext cx="1820599" cy="1792466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Иллюстрации\Первая помощь\рана гр клетк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15"/>
          <a:stretch/>
        </p:blipFill>
        <p:spPr bwMode="auto">
          <a:xfrm>
            <a:off x="5348745" y="2572558"/>
            <a:ext cx="1872208" cy="1756321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Иллюстрации\Первая помощь\рана гр клетки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" r="8107"/>
          <a:stretch/>
        </p:blipFill>
        <p:spPr bwMode="auto">
          <a:xfrm>
            <a:off x="7236296" y="3786072"/>
            <a:ext cx="1907704" cy="181550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778818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068" y="2879469"/>
            <a:ext cx="3286804" cy="2722110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068" y="2900106"/>
            <a:ext cx="3286804" cy="270147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 </a:t>
            </a:r>
            <a:r>
              <a:rPr lang="ru-RU" sz="1400" b="1" i="1" cap="all" dirty="0">
                <a:solidFill>
                  <a:srgbClr val="0000FF"/>
                </a:solidFill>
              </a:rPr>
              <a:t>приподнять ноги и расстегнуть поясной ремень;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>
                <a:solidFill>
                  <a:srgbClr val="0000FF"/>
                </a:solidFill>
              </a:rPr>
              <a:t>прикрыть </a:t>
            </a:r>
            <a:r>
              <a:rPr lang="ru-RU" sz="1400" b="1" i="1" cap="all" dirty="0">
                <a:solidFill>
                  <a:srgbClr val="0000FF"/>
                </a:solidFill>
              </a:rPr>
              <a:t>рану чистой салфеткой, закрепить ее лейкопластырем;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>
                <a:solidFill>
                  <a:srgbClr val="0000FF"/>
                </a:solidFill>
              </a:rPr>
              <a:t>положить </a:t>
            </a:r>
            <a:r>
              <a:rPr lang="ru-RU" sz="1400" b="1" i="1" cap="all" dirty="0">
                <a:solidFill>
                  <a:srgbClr val="0000FF"/>
                </a:solidFill>
              </a:rPr>
              <a:t>холод на живот;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>
                <a:solidFill>
                  <a:srgbClr val="0000FF"/>
                </a:solidFill>
              </a:rPr>
              <a:t>нельзя </a:t>
            </a:r>
            <a:r>
              <a:rPr lang="ru-RU" sz="1400" b="1" i="1" cap="all" dirty="0">
                <a:solidFill>
                  <a:srgbClr val="0000FF"/>
                </a:solidFill>
              </a:rPr>
              <a:t>давать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ОБЕЗБОЛИВАЮЩЕЕ И ВОДУ;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>
                <a:solidFill>
                  <a:srgbClr val="0000FF"/>
                </a:solidFill>
              </a:rPr>
              <a:t>Для </a:t>
            </a:r>
            <a:r>
              <a:rPr lang="ru-RU" sz="1400" b="1" i="1" cap="all" dirty="0">
                <a:solidFill>
                  <a:srgbClr val="0000FF"/>
                </a:solidFill>
              </a:rPr>
              <a:t>уменьшения жажды следует каждые 5-10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минут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смачивать </a:t>
            </a:r>
            <a:r>
              <a:rPr lang="ru-RU" sz="1400" b="1" i="1" cap="all" dirty="0">
                <a:solidFill>
                  <a:srgbClr val="0000FF"/>
                </a:solidFill>
              </a:rPr>
              <a:t>губы и язык ваткой, смоченной водой.</a:t>
            </a:r>
          </a:p>
          <a:p>
            <a:r>
              <a:rPr lang="ru-RU" sz="1400" b="1" i="1" cap="all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955985"/>
            <a:ext cx="6300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solidFill>
                  <a:srgbClr val="FF0000"/>
                </a:solidFill>
                <a:sym typeface="Wingdings 2"/>
              </a:rPr>
              <a:t>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На месте происшествия любую рану в области живота следует рассматривать как проникающую.</a:t>
            </a:r>
          </a:p>
          <a:p>
            <a:r>
              <a:rPr lang="ru-RU" sz="1400" b="1" cap="all" dirty="0">
                <a:solidFill>
                  <a:srgbClr val="FF0000"/>
                </a:solidFill>
                <a:sym typeface="Wingdings 2"/>
              </a:rPr>
              <a:t>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Через несколько часов начинается воспаление брюшины, появляется озноб, ПОВЫШЕНИЕ ТЕМПЕРАТУРЫ, ЖАЖДА.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158" y="2171583"/>
            <a:ext cx="520093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ЧТО ДЕЛАТЬ ПРИ РАНЕНИИ  ЖИВОТА: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122" name="Picture 2" descr="H:\Иллюстрации\Первая помощь\рана живота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577" y="1910092"/>
            <a:ext cx="3258457" cy="1145071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Иллюстрации\Первая помощь\рана живота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53023"/>
            <a:ext cx="3217908" cy="1175448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Иллюстрации\Первая помощь\рана живо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208" y="4408261"/>
            <a:ext cx="3291760" cy="1221043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113735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РАНЕНИЯХ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196" y="955985"/>
            <a:ext cx="6120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cap="all" dirty="0" smtClean="0">
                <a:solidFill>
                  <a:srgbClr val="0000FF"/>
                </a:solidFill>
              </a:rPr>
              <a:t>ЕСЛИ ПОСТРАДАВШИЙ лежит в позе «лягушки», то можно предположить повреждение костей таза, бедренных костей и позвоночника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841" y="2055691"/>
            <a:ext cx="235119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ПОЗА   «ЛЯГУШКИ»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 descr="F:\Иллюстрации\Первая помощь\лягушка.jpg"/>
          <p:cNvPicPr>
            <a:picLocks noChangeAspect="1" noChangeArrowheads="1"/>
          </p:cNvPicPr>
          <p:nvPr/>
        </p:nvPicPr>
        <p:blipFill>
          <a:blip r:embed="rId3" cstate="print"/>
          <a:srcRect l="4076"/>
          <a:stretch>
            <a:fillRect/>
          </a:stretch>
        </p:blipFill>
        <p:spPr bwMode="auto">
          <a:xfrm>
            <a:off x="159781" y="3937621"/>
            <a:ext cx="4727867" cy="146791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5" name="Picture 2" descr="H:\Иллюстрации\Первая помощь\Фотография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554" y="1532437"/>
            <a:ext cx="3536534" cy="1446619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164" y="2584357"/>
            <a:ext cx="5626495" cy="1080120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5164" y="2584357"/>
            <a:ext cx="5749903" cy="11521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r>
              <a:rPr lang="ru-RU" sz="1400" b="1" i="1" cap="small" dirty="0" smtClean="0">
                <a:solidFill>
                  <a:srgbClr val="0000FF"/>
                </a:solidFill>
              </a:rPr>
              <a:t>ЧЕРЕЗ 5-6 МИН ПОЯВЛЯЕТСЯ ДРОЖЬ УСТАЛОСТИ БЕДРЕННЫХ МЫШЦ, ВСЛЕДСТВИЕ ЧЕГО МЕЛЬЧАЙШИЕ ФРАГМЕНТЫ КОСТЕЙ, СОДЕРЖАЩИЕ ЖИРОВЫЕ ВКЛЮЧЕНИЯ, ПОПАДУТ В КРОВОТОК. ПОСТРАДАВШИЙ ПОГИБНЕТ В БЛИЖАЙШИЕ СУТКИ ОТ ЖИРОВОЙ ЭМБОЛИИ СОСУДОВ МОЗГА, ЛЕГКИХ, КИШЕЧНИКА И ПЕЧЕНИ</a:t>
            </a:r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3598" y="3364785"/>
            <a:ext cx="235119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ЧТО ДЕЛАТЬ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66037" y="3793604"/>
            <a:ext cx="3610419" cy="1611933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37910" y="3856433"/>
            <a:ext cx="4011267" cy="18750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ПОДЛОЖИТЬ ВАЛИК ПОД КОЛЕНИ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УЗНАТЬ, НЕТ ЛИ У ПОСТРАДАВШЕГО АЛЛЕРГИЧЕСКОЙ РЕАКЦИИ НА ЛЕКАРСТВЕННЫЕ СРЕДСТВА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ПРЕДЛОЖИТЬ 2-3 ТАБЛЕТКИ АНАЛЬГИНА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61760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КОМЕ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196" y="955985"/>
            <a:ext cx="612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 smtClean="0">
                <a:solidFill>
                  <a:srgbClr val="0000FF"/>
                </a:solidFill>
              </a:rPr>
              <a:t>     </a:t>
            </a:r>
            <a:r>
              <a:rPr lang="ru-RU" sz="1400" b="1" cap="all" dirty="0" smtClean="0">
                <a:solidFill>
                  <a:srgbClr val="FF0000"/>
                </a:solidFill>
                <a:sym typeface="Wingdings 3"/>
              </a:rPr>
              <a:t>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 БЫСТРО ПОВЕРНУТЬ ПОСТРАДАВШЕГО НА ЖИВОТ , ЧТОБЫ ВОССТАНОВИТЬ ПРОХОДИМОСТЬ ДЫХАТЕЛЬНЫХ ПУТЕЙ И НЕ ДАТЬ ЗАХЛЕБНУТЬСЯ СОДЕРЖИМЫМ ЖЕЛУДКА.</a:t>
            </a:r>
          </a:p>
          <a:p>
            <a:r>
              <a:rPr lang="ru-RU" sz="1400" b="1" i="1" cap="all" dirty="0" smtClean="0">
                <a:solidFill>
                  <a:srgbClr val="0000FF"/>
                </a:solidFill>
              </a:rPr>
              <a:t>     </a:t>
            </a:r>
            <a:r>
              <a:rPr lang="ru-RU" sz="1400" b="1" cap="all" dirty="0" smtClean="0">
                <a:solidFill>
                  <a:srgbClr val="FF0000"/>
                </a:solidFill>
                <a:sym typeface="Wingdings 3"/>
              </a:rPr>
              <a:t>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 ПРИЛОЖИТЬ ХОЛОД К ГОЛОВЕ, ЧТО ЗНАЧИТЕЛЬНО СНИЖАЕТ РАЗВИТИЕ ОТЕКА ГОЛОВНОГО МОЗГА И ЗАЩИЩАЕТ ЕГО ОТ ГИБЕЛИ</a:t>
            </a:r>
            <a:endParaRPr lang="ru-RU" sz="1400" b="1" i="1" cap="all" dirty="0">
              <a:solidFill>
                <a:srgbClr val="0000FF"/>
              </a:solidFill>
            </a:endParaRPr>
          </a:p>
        </p:txBody>
      </p:sp>
      <p:pic>
        <p:nvPicPr>
          <p:cNvPr id="1026" name="Picture 2" descr="F:\Иллюстрации\Первая помощь\пмп013.jpg"/>
          <p:cNvPicPr>
            <a:picLocks noChangeAspect="1" noChangeArrowheads="1"/>
          </p:cNvPicPr>
          <p:nvPr/>
        </p:nvPicPr>
        <p:blipFill>
          <a:blip r:embed="rId3" cstate="print">
            <a:lum bright="11000" contrast="11000"/>
          </a:blip>
          <a:srcRect/>
          <a:stretch>
            <a:fillRect/>
          </a:stretch>
        </p:blipFill>
        <p:spPr bwMode="auto">
          <a:xfrm>
            <a:off x="214282" y="2440779"/>
            <a:ext cx="4278400" cy="310492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027" name="Picture 3" descr="F:\Иллюстрации\Первая помощь\пмп014.jpg"/>
          <p:cNvPicPr>
            <a:picLocks noChangeAspect="1" noChangeArrowheads="1"/>
          </p:cNvPicPr>
          <p:nvPr/>
        </p:nvPicPr>
        <p:blipFill>
          <a:blip r:embed="rId4" cstate="print">
            <a:lum bright="11000" contrast="11000"/>
          </a:blip>
          <a:srcRect/>
          <a:stretch>
            <a:fillRect/>
          </a:stretch>
        </p:blipFill>
        <p:spPr bwMode="auto">
          <a:xfrm>
            <a:off x="4857752" y="2440778"/>
            <a:ext cx="3961712" cy="309564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45986556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7308" y="63178"/>
            <a:ext cx="5753042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 ПОМОЩЬ</a:t>
            </a:r>
          </a:p>
          <a:p>
            <a:pPr algn="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  ПРИ   ТРАВМАТИЧЕСКОМ  ШОКЕ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5378" y="2917507"/>
            <a:ext cx="4653863" cy="2137851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8907" y="3037520"/>
            <a:ext cx="4546802" cy="201783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FF0000"/>
                </a:solidFill>
              </a:rPr>
              <a:t>НАЛИЧИЕ ТРАВМ У ПОСТРАДАВШЕГО </a:t>
            </a:r>
            <a:r>
              <a:rPr lang="ru-RU" sz="1200" b="1" i="1" cap="small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200" b="1" i="1" cap="small" dirty="0" smtClean="0">
                <a:solidFill>
                  <a:srgbClr val="0000FF"/>
                </a:solidFill>
              </a:rPr>
              <a:t>(НА НАЧАЛЬНОМ ЭТАПЕ ПОСТРАДАВШИЙ ОЩУЩАЕТ СИЛЬНУЮ БОЛЬ И СИГНАЛИЗИРУЕТ О НЕЙ КРИКОМ, СТОНАМИ);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FF0000"/>
                </a:solidFill>
              </a:rPr>
              <a:t> ЗАТОРМОЖЕННОСТЬ ПОСТРАДАВШЕГО  </a:t>
            </a:r>
          </a:p>
          <a:p>
            <a:r>
              <a:rPr lang="ru-RU" sz="1200" b="1" i="1" cap="small" dirty="0" smtClean="0">
                <a:solidFill>
                  <a:srgbClr val="0000FF"/>
                </a:solidFill>
              </a:rPr>
              <a:t>(В ПОСЛЕДУЮЩЕМ ПОСТРАДАВШИЙ МОЖЕТ ИЗДАВАТЬ ТОЛЬКО СЛАБЫЙ СТОН, ЧТО ОБУСЛОВЛЕНО ШОКОВЫМ СОСТОЯНИЕМ, А НЕ ОСЛАБЛЕНИЕМ БОЛИ)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FF0000"/>
                </a:solidFill>
              </a:rPr>
              <a:t>ВЫРАЖЕННАЯ БЛЕДНОСТЬ </a:t>
            </a:r>
            <a:r>
              <a:rPr lang="ru-RU" sz="1400" b="1" i="1" cap="small" dirty="0" smtClean="0">
                <a:solidFill>
                  <a:srgbClr val="FF0000"/>
                </a:solidFill>
              </a:rPr>
              <a:t>ПОСТРАДАВШЕГО</a:t>
            </a:r>
            <a:endParaRPr lang="ru-RU" sz="1400" b="1" i="1" cap="smal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FF0000"/>
                </a:solidFill>
              </a:rPr>
              <a:t>ТАХИКАРДИЯ, УЧАЩЕННОЕ ДЫХАНИЕ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>
                <a:solidFill>
                  <a:srgbClr val="FF0000"/>
                </a:solidFill>
              </a:rPr>
              <a:t>Возможно кровотечение вследствие травм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al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488" y="1071550"/>
            <a:ext cx="61208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травматический шок </a:t>
            </a:r>
            <a:r>
              <a:rPr lang="ru-RU" sz="1400" b="1" i="1" cap="all" dirty="0">
                <a:solidFill>
                  <a:srgbClr val="0000FF"/>
                </a:solidFill>
              </a:rPr>
              <a:t>– общая реакция организма в ответ на тяжёлую механическую травму (боль и потеря крови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) - </a:t>
            </a:r>
          </a:p>
          <a:p>
            <a:r>
              <a:rPr lang="ru-RU" sz="1400" b="1" i="1" cap="all" dirty="0">
                <a:solidFill>
                  <a:srgbClr val="0000FF"/>
                </a:solidFill>
              </a:rPr>
              <a:t>Это тяжёлое, остро развивающееся и угрожающее жизни состояние, которое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характеризуется  </a:t>
            </a:r>
            <a:r>
              <a:rPr lang="ru-RU" sz="1400" b="1" i="1" cap="all" dirty="0">
                <a:solidFill>
                  <a:srgbClr val="0000FF"/>
                </a:solidFill>
              </a:rPr>
              <a:t>нарушениями деятельности систем </a:t>
            </a:r>
            <a:r>
              <a:rPr lang="ru-RU" sz="1400" b="1" i="1" cap="all" dirty="0" smtClean="0">
                <a:solidFill>
                  <a:srgbClr val="0000FF"/>
                </a:solidFill>
              </a:rPr>
              <a:t> жизнеобеспечения  и  требует  экстренной  </a:t>
            </a:r>
            <a:r>
              <a:rPr lang="ru-RU" sz="1400" b="1" i="1" cap="all" dirty="0">
                <a:solidFill>
                  <a:srgbClr val="0000FF"/>
                </a:solidFill>
              </a:rPr>
              <a:t>помощи.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377" y="2428018"/>
            <a:ext cx="460033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ПРИЗНАКИ  ТРАВМАТИЧЕСКОГО  ШОКА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 descr="H:\Иллюстрации\Первая помощь\Sonnaia_4_pal'ca.jpg"/>
          <p:cNvPicPr>
            <a:picLocks noChangeAspect="1" noChangeArrowheads="1"/>
          </p:cNvPicPr>
          <p:nvPr/>
        </p:nvPicPr>
        <p:blipFill rotWithShape="1">
          <a:blip r:embed="rId3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1" r="11599"/>
          <a:stretch/>
        </p:blipFill>
        <p:spPr bwMode="auto">
          <a:xfrm>
            <a:off x="5508104" y="2504837"/>
            <a:ext cx="3152246" cy="260721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278396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Иллюстрации\Первая помощь\69.gif"/>
          <p:cNvPicPr>
            <a:picLocks noChangeAspect="1" noChangeArrowheads="1"/>
          </p:cNvPicPr>
          <p:nvPr/>
        </p:nvPicPr>
        <p:blipFill rotWithShape="1">
          <a:blip r:embed="rId3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6" b="1382"/>
          <a:stretch/>
        </p:blipFill>
        <p:spPr bwMode="auto">
          <a:xfrm>
            <a:off x="3707904" y="134471"/>
            <a:ext cx="5215540" cy="5502089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31489"/>
            <a:ext cx="352839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В случае   каких   травм  следует   ожидать   развития   травматического   шока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51658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65412"/>
            <a:ext cx="201622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Универсальная  схема  оказания  первой  помощи  </a:t>
            </a:r>
            <a:endParaRPr lang="ru-RU" sz="2000" b="1" cap="all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 descr="H:\СТЕНДЫ\ПМ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" t="1952" r="2242" b="3341"/>
          <a:stretch/>
        </p:blipFill>
        <p:spPr bwMode="auto">
          <a:xfrm>
            <a:off x="2016224" y="201858"/>
            <a:ext cx="7027690" cy="53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7308" y="63178"/>
            <a:ext cx="575304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 ПОМОЩЬ</a:t>
            </a:r>
          </a:p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  ПРИ   ТРАВМАТИЧЕСКОМ  ШОКЕ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214" y="1897394"/>
            <a:ext cx="8679390" cy="3660405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750" y="2037297"/>
            <a:ext cx="8474714" cy="352050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ru-RU" sz="1200" b="1" i="1" cap="small" dirty="0" smtClean="0">
                <a:solidFill>
                  <a:srgbClr val="0000FF"/>
                </a:solidFill>
              </a:rPr>
              <a:t>1</a:t>
            </a:r>
            <a:r>
              <a:rPr lang="ru-RU" sz="1200" b="1" i="1" cap="small" dirty="0">
                <a:solidFill>
                  <a:srgbClr val="0000FF"/>
                </a:solidFill>
              </a:rPr>
              <a:t>. </a:t>
            </a:r>
            <a:r>
              <a:rPr lang="ru-RU" sz="1400" b="1" i="1" cap="small" dirty="0">
                <a:solidFill>
                  <a:srgbClr val="0000FF"/>
                </a:solidFill>
              </a:rPr>
              <a:t>Остановка наружного кровотечения (с помощью жгута, давящей повязки, тампонады раны и др.). Следует иметь в виду, что особенно чувствительны к потере крови дети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.</a:t>
            </a:r>
            <a:endParaRPr lang="ru-RU" sz="1400" b="1" i="1" cap="small" dirty="0">
              <a:solidFill>
                <a:srgbClr val="0000FF"/>
              </a:solidFill>
            </a:endParaRP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2. Обеспечить возможность свободного дыхания (удалить инородные тела из верхних дыхательных путей, расстегнуть стесняющую одежду, придать пострадавшему положение, исключающее попадание в дыхательные пути содержимого желудка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).</a:t>
            </a:r>
            <a:endParaRPr lang="ru-RU" sz="1400" b="1" i="1" cap="small" dirty="0">
              <a:solidFill>
                <a:srgbClr val="0000FF"/>
              </a:solidFill>
            </a:endParaRP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3. При наличии повреждений на теле выполнить мероприятия по профилактике осложнений (закрыть имеющиеся раны первичной повязкой, выполнить транспортную иммобилизацию в случаях переломов или обширных повреждений тканей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).</a:t>
            </a:r>
            <a:endParaRPr lang="ru-RU" sz="1400" b="1" i="1" cap="small" dirty="0">
              <a:solidFill>
                <a:srgbClr val="0000FF"/>
              </a:solidFill>
            </a:endParaRP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4. Укутать пострадавшего теплыми вещами во избежание переохлаждения, являющегося дополнительным </a:t>
            </a:r>
            <a:r>
              <a:rPr lang="ru-RU" sz="1400" b="1" i="1" cap="small" dirty="0" err="1">
                <a:solidFill>
                  <a:srgbClr val="0000FF"/>
                </a:solidFill>
              </a:rPr>
              <a:t>шокогенным</a:t>
            </a:r>
            <a:r>
              <a:rPr lang="ru-RU" sz="1400" b="1" i="1" cap="small" dirty="0">
                <a:solidFill>
                  <a:srgbClr val="0000FF"/>
                </a:solidFill>
              </a:rPr>
              <a:t> фактором. Особенно важно это мероприятие в холодное время года и при оказании помощи детям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;</a:t>
            </a:r>
            <a:endParaRPr lang="ru-RU" sz="1400" b="1" i="1" cap="small" dirty="0">
              <a:solidFill>
                <a:srgbClr val="0000FF"/>
              </a:solidFill>
            </a:endParaRP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5. Пострадавшему, находящемуся в сознании, если у него исключена травма брюшной полости, можно дать сладкий чай, небольшое количество алкоголя (100–150 г коньяка или водки), обильное питье (1/2 ч. л. питьевой соды и 1 ч. л. поваренной соли на 1 л воды). Следует отметить, что больные, находящиеся в состоянии шока, зачастую сильных болей не испытывают. Тем не менее целесообразно применение обезболивающих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средств.</a:t>
            </a:r>
            <a:endParaRPr lang="ru-RU" sz="1400" b="1" i="1" cap="small" dirty="0">
              <a:solidFill>
                <a:srgbClr val="0000FF"/>
              </a:solidFill>
            </a:endParaRP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6. Обеспечить бережную транспортировку в ближайшее лечебное учреждение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.</a:t>
            </a:r>
            <a:endParaRPr lang="ru-RU" sz="1400" b="1" i="1" cap="small" dirty="0">
              <a:solidFill>
                <a:srgbClr val="0000FF"/>
              </a:solidFill>
            </a:endParaRPr>
          </a:p>
          <a:p>
            <a:r>
              <a:rPr lang="ru-RU" sz="1400" b="1" i="1" cap="small" dirty="0">
                <a:solidFill>
                  <a:srgbClr val="0000FF"/>
                </a:solidFill>
              </a:rPr>
              <a:t>Очень важно создать для пострадавшего обстановку психологического комфорта – его необходимо успокоить, внушить уверенность в благоприятном течении событий.</a:t>
            </a:r>
            <a:endParaRPr lang="ru-RU" sz="1600" b="1" i="1" cap="small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7309" y="858267"/>
            <a:ext cx="6120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cap="all" dirty="0" smtClean="0">
                <a:solidFill>
                  <a:srgbClr val="0000FF"/>
                </a:solidFill>
              </a:rPr>
              <a:t>Последующее </a:t>
            </a:r>
            <a:r>
              <a:rPr lang="ru-RU" sz="1400" b="1" i="1" cap="all" dirty="0">
                <a:solidFill>
                  <a:srgbClr val="0000FF"/>
                </a:solidFill>
              </a:rPr>
              <a:t>течение шока, а зачастую судьба пострадавшего зависят от адекватности и правильности оказанной на месте происшествия неотложной помощи.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0787" y="1546810"/>
            <a:ext cx="55960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АЛГОРИТМ ОКАЗАНИЯ  ПЕРВОЙ  ПОМОЩИ  ПРИ   ШОКЕ 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251369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0"/>
            <a:ext cx="544554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Оказание </a:t>
            </a: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первой  помощи </a:t>
            </a:r>
          </a:p>
          <a:p>
            <a:pPr algn="r">
              <a:defRPr/>
            </a:pP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при  </a:t>
            </a: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кровотечениях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142988"/>
            <a:ext cx="416514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ВИДЫ   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КРОВОТЕЧЕНИЙ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714493"/>
            <a:ext cx="8856984" cy="3857651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456" y="1785930"/>
            <a:ext cx="8928992" cy="378621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r>
              <a:rPr lang="ru-RU" sz="1400" b="1" i="1" cap="all" dirty="0" smtClean="0">
                <a:solidFill>
                  <a:srgbClr val="FF0000"/>
                </a:solidFill>
              </a:rPr>
              <a:t>Артериальное </a:t>
            </a:r>
            <a:r>
              <a:rPr lang="ru-RU" sz="1400" b="1" i="1" cap="all" dirty="0">
                <a:solidFill>
                  <a:srgbClr val="FF0000"/>
                </a:solidFill>
              </a:rPr>
              <a:t>кровотечение </a:t>
            </a:r>
            <a:r>
              <a:rPr lang="ru-RU" b="1" dirty="0"/>
              <a:t>– характеризуется наличием пульсирующей в ритме сердечных</a:t>
            </a:r>
          </a:p>
          <a:p>
            <a:r>
              <a:rPr lang="ru-RU" b="1" dirty="0"/>
              <a:t>сокращений струи крови ярко-красного цвета. Являются наиболее опасными. При повреждении</a:t>
            </a:r>
          </a:p>
          <a:p>
            <a:r>
              <a:rPr lang="ru-RU" b="1" dirty="0"/>
              <a:t>аорты и крупных артерий в течение нескольких минут человек теряет большое количество крови,</a:t>
            </a:r>
          </a:p>
          <a:p>
            <a:r>
              <a:rPr lang="ru-RU" b="1" dirty="0"/>
              <a:t>что зачастую несовместимо с жизнью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400" b="1" i="1" cap="all" dirty="0">
                <a:solidFill>
                  <a:srgbClr val="FF0000"/>
                </a:solidFill>
              </a:rPr>
              <a:t>Венозное кровотечение </a:t>
            </a:r>
            <a:r>
              <a:rPr lang="ru-RU" dirty="0"/>
              <a:t>– </a:t>
            </a:r>
            <a:r>
              <a:rPr lang="ru-RU" b="1" dirty="0"/>
              <a:t>кровь имеет темно-вишневую окраску и вытекает равномерной</a:t>
            </a:r>
          </a:p>
          <a:p>
            <a:r>
              <a:rPr lang="ru-RU" b="1" dirty="0"/>
              <a:t>струей, без признаков самостоятельной остановки. В случае повреждения крупной вены возможна</a:t>
            </a:r>
          </a:p>
          <a:p>
            <a:r>
              <a:rPr lang="ru-RU" b="1" dirty="0"/>
              <a:t>пульсация струи крови в ритме дыхания. Кроме массивной кровопотери, опасность венозного кровотечения (например, при ранении вен шеи и грудной клетки) заключается в том, что при глубоком вдохе воздух может поступать через рану в просвет поврежденных вен и с током крови – в сердце, вызывая закупорку (воздушную эмболию) его сосудов, что становится причиной мгновенной смерти.</a:t>
            </a:r>
          </a:p>
          <a:p>
            <a:r>
              <a:rPr lang="ru-RU" dirty="0" smtClean="0"/>
              <a:t> </a:t>
            </a:r>
            <a:r>
              <a:rPr lang="ru-RU" sz="1400" b="1" i="1" cap="all" dirty="0">
                <a:solidFill>
                  <a:srgbClr val="FF0000"/>
                </a:solidFill>
              </a:rPr>
              <a:t>Смешанное кровотечение (артерио-венозное) </a:t>
            </a:r>
            <a:r>
              <a:rPr lang="ru-RU" dirty="0"/>
              <a:t>– </a:t>
            </a:r>
            <a:r>
              <a:rPr lang="ru-RU" b="1" dirty="0"/>
              <a:t>наблюдается при одновременном ранении</a:t>
            </a:r>
          </a:p>
          <a:p>
            <a:r>
              <a:rPr lang="ru-RU" b="1" dirty="0"/>
              <a:t>артерий и вен. Имеет признаки артериального, венозного и капиллярного кровотечения. Этот вид</a:t>
            </a:r>
          </a:p>
          <a:p>
            <a:r>
              <a:rPr lang="ru-RU" b="1" dirty="0"/>
              <a:t>кровотечения характерен при повреждении печени, селезенки, почек (паренхиматозное</a:t>
            </a:r>
          </a:p>
          <a:p>
            <a:r>
              <a:rPr lang="ru-RU" b="1" dirty="0"/>
              <a:t>кровотечение). Сосуды паренхиматозных органов не спадаются, поэтому самостоятельной</a:t>
            </a:r>
          </a:p>
          <a:p>
            <a:r>
              <a:rPr lang="ru-RU" b="1" dirty="0"/>
              <a:t>остановки такого кровотечения практически никогда не происходит.</a:t>
            </a:r>
          </a:p>
          <a:p>
            <a:r>
              <a:rPr lang="ru-RU" dirty="0" smtClean="0"/>
              <a:t> </a:t>
            </a:r>
            <a:r>
              <a:rPr lang="ru-RU" sz="1400" b="1" i="1" cap="all" dirty="0">
                <a:solidFill>
                  <a:srgbClr val="FF0000"/>
                </a:solidFill>
              </a:rPr>
              <a:t>Капиллярное кровотечение </a:t>
            </a:r>
            <a:r>
              <a:rPr lang="ru-RU" dirty="0"/>
              <a:t>– </a:t>
            </a:r>
            <a:r>
              <a:rPr lang="ru-RU" b="1" dirty="0"/>
              <a:t>возникает при повреждении мельчайших кровеносных сосудов</a:t>
            </a:r>
          </a:p>
          <a:p>
            <a:r>
              <a:rPr lang="ru-RU" b="1" dirty="0"/>
              <a:t>(ссадина, неглубокий порез кожи). Кровь выделяется равномерно из раны, как из губки (кожа</a:t>
            </a:r>
          </a:p>
          <a:p>
            <a:r>
              <a:rPr lang="ru-RU" b="1" dirty="0"/>
              <a:t>“потеет” кровью). При нормальной свертываемости крови останавливается самостоятельно или</a:t>
            </a:r>
          </a:p>
          <a:p>
            <a:r>
              <a:rPr lang="ru-RU" b="1" dirty="0"/>
              <a:t>при помощи давящей повязки.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Arial Black" pitchFamily="34" charset="0"/>
              </a:rPr>
              <a:t>В СОМНИТЕЛЬНЫХ СЛУЧАЯХ ВСЕ КРОВОТЕЧЕНИЯ НУЖНО РАСЦЕНИВАТЬ КАК АРТЕРИАЛЬНЫЕ,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Arial Black" pitchFamily="34" charset="0"/>
              </a:rPr>
              <a:t>ТАК КАК ОНИ НАИБОЛЕЕ ОПАСНЫ И ТРЕБУЮТ ЭНЕРГИЧНЫХ МЕР ДЛЯ БЫСТРОЙ ИХ ОСТАНОВКИ</a:t>
            </a:r>
            <a:endParaRPr lang="ru-RU" sz="1300" b="1" cap="smal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655403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5" y="373104"/>
            <a:ext cx="544554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Оказание </a:t>
            </a: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первой  помощи </a:t>
            </a:r>
          </a:p>
          <a:p>
            <a:pPr algn="r">
              <a:defRPr/>
            </a:pP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при  </a:t>
            </a: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кровотечениях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397256"/>
            <a:ext cx="489654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СПОСОБЫ  ОСТАНОВКИ   КРОВОТЕЧЕНИЙ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3" y="1837387"/>
            <a:ext cx="8678767" cy="1877369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456" y="1957400"/>
            <a:ext cx="8928992" cy="3240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i="1" cap="small" dirty="0" smtClean="0">
                <a:solidFill>
                  <a:srgbClr val="0000FF"/>
                </a:solidFill>
              </a:rPr>
              <a:t> </a:t>
            </a:r>
            <a:r>
              <a:rPr lang="ru-RU" sz="1400" b="1" i="1" cap="small" dirty="0">
                <a:solidFill>
                  <a:srgbClr val="0000FF"/>
                </a:solidFill>
              </a:rPr>
              <a:t>Придание поврежденной части тела возвышенного положения по отношению к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туловищу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Прижатие </a:t>
            </a:r>
            <a:r>
              <a:rPr lang="ru-RU" sz="1400" b="1" i="1" cap="small" dirty="0">
                <a:solidFill>
                  <a:srgbClr val="0000FF"/>
                </a:solidFill>
              </a:rPr>
              <a:t>кровоточащего сосуда в месте повреждения при помощи давящей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повязки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 </a:t>
            </a:r>
            <a:r>
              <a:rPr lang="ru-RU" sz="1400" b="1" i="1" cap="small" dirty="0">
                <a:solidFill>
                  <a:srgbClr val="0000FF"/>
                </a:solidFill>
              </a:rPr>
              <a:t>Пальцевое прижатие артерии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Остановка </a:t>
            </a:r>
            <a:r>
              <a:rPr lang="ru-RU" sz="1400" b="1" i="1" cap="small" dirty="0">
                <a:solidFill>
                  <a:srgbClr val="0000FF"/>
                </a:solidFill>
              </a:rPr>
              <a:t>кровотечения фиксированием конечности в положении максимального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сгибания или </a:t>
            </a:r>
            <a:r>
              <a:rPr lang="ru-RU" sz="1400" b="1" i="1" cap="small" dirty="0">
                <a:solidFill>
                  <a:srgbClr val="0000FF"/>
                </a:solidFill>
              </a:rPr>
              <a:t>разгибания в суставе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Круговое </a:t>
            </a:r>
            <a:r>
              <a:rPr lang="ru-RU" sz="1400" b="1" i="1" cap="small" dirty="0">
                <a:solidFill>
                  <a:srgbClr val="0000FF"/>
                </a:solidFill>
              </a:rPr>
              <a:t>сдавливание конечности жгутом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или закруткой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Остановка </a:t>
            </a:r>
            <a:r>
              <a:rPr lang="ru-RU" sz="1400" b="1" i="1" cap="small" dirty="0">
                <a:solidFill>
                  <a:srgbClr val="0000FF"/>
                </a:solidFill>
              </a:rPr>
              <a:t>кровотечения путем наложения зажима на кровоточащий сосуд в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ране</a:t>
            </a:r>
          </a:p>
        </p:txBody>
      </p:sp>
      <p:pic>
        <p:nvPicPr>
          <p:cNvPr id="1027" name="Picture 3" descr="H:\Иллюстрации\Первая помощь\прижат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4" r="20995"/>
          <a:stretch/>
        </p:blipFill>
        <p:spPr bwMode="auto">
          <a:xfrm>
            <a:off x="4970422" y="4237653"/>
            <a:ext cx="1949322" cy="1348338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Иллюстрации\Первая помощь\перевяз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5" t="4732" r="12036" b="6564"/>
          <a:stretch/>
        </p:blipFill>
        <p:spPr bwMode="auto">
          <a:xfrm>
            <a:off x="2528427" y="4237653"/>
            <a:ext cx="1942699" cy="1325538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Иллюстрации\Первая помощь1\Кровотеч\кровотеч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11"/>
          <a:stretch/>
        </p:blipFill>
        <p:spPr bwMode="auto">
          <a:xfrm>
            <a:off x="519659" y="4236538"/>
            <a:ext cx="1623266" cy="14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Иллюстрации\Первая помощь1\Кровотеч\кровотеч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57" b="21316"/>
          <a:stretch/>
        </p:blipFill>
        <p:spPr bwMode="auto">
          <a:xfrm>
            <a:off x="7236296" y="4185872"/>
            <a:ext cx="1443704" cy="13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519843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Иллюстрации\Первая помощь\Первая помощь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3" t="22730" r="3332" b="2104"/>
          <a:stretch/>
        </p:blipFill>
        <p:spPr bwMode="auto">
          <a:xfrm>
            <a:off x="3347864" y="157200"/>
            <a:ext cx="5421086" cy="53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2155412"/>
            <a:ext cx="316835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СХЕМА   РАСПОЛОЖЕНИЯ ТОЧЕК    ПАЛЬЦЕВОГО   ПРИЖАТИЯ   АРТЕРИЙ   И  НАЛОЖЕНИЯ  </a:t>
            </a:r>
          </a:p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КРОВООСТАНАВЛИВАЮЩИХ  ЖГУТОВ 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33670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ПОРЯДОК   НАЛОЖЕНИЯ </a:t>
            </a:r>
          </a:p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КРОВООСТАНАВЛИВАЮЩЕГО   ЖГУТА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572" y="2538893"/>
            <a:ext cx="8939700" cy="3031984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2579" y="2544044"/>
            <a:ext cx="8867692" cy="317520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Жгут </a:t>
            </a:r>
            <a:r>
              <a:rPr lang="ru-RU" sz="1500" b="1" i="1" cap="small" dirty="0">
                <a:solidFill>
                  <a:srgbClr val="0000FF"/>
                </a:solidFill>
              </a:rPr>
              <a:t>накладывается выше места кровотечения и по возможности ближе к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ране</a:t>
            </a:r>
            <a:endParaRPr lang="ru-RU" sz="1500" b="1" i="1" cap="small" dirty="0">
              <a:solidFill>
                <a:srgbClr val="0000FF"/>
              </a:solidFill>
            </a:endParaRPr>
          </a:p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Место </a:t>
            </a:r>
            <a:r>
              <a:rPr lang="ru-RU" sz="1500" b="1" i="1" cap="small" dirty="0">
                <a:solidFill>
                  <a:srgbClr val="0000FF"/>
                </a:solidFill>
              </a:rPr>
              <a:t>наложения жгута обертывается несколькими слоями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бинта</a:t>
            </a:r>
          </a:p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 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Перед наложением </a:t>
            </a:r>
            <a:r>
              <a:rPr lang="ru-RU" sz="1500" b="1" i="1" cap="small" dirty="0">
                <a:solidFill>
                  <a:srgbClr val="0000FF"/>
                </a:solidFill>
              </a:rPr>
              <a:t>жгута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производится остановка </a:t>
            </a:r>
            <a:r>
              <a:rPr lang="ru-RU" sz="1500" b="1" i="1" cap="small" dirty="0">
                <a:solidFill>
                  <a:srgbClr val="0000FF"/>
                </a:solidFill>
              </a:rPr>
              <a:t>кровотечения с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помощью пальцевого прижатия сосуда. </a:t>
            </a:r>
          </a:p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Не прекращая прижатия, один из концов жгута подводят под пальцы руки, которая прижимает сосуд, </a:t>
            </a:r>
            <a:r>
              <a:rPr lang="ru-RU" sz="1500" b="1" i="1" cap="small" dirty="0">
                <a:solidFill>
                  <a:srgbClr val="0000FF"/>
                </a:solidFill>
              </a:rPr>
              <a:t>д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елается один оборот жгута вокруг конечности, затем жгут затягивается. </a:t>
            </a:r>
          </a:p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Далее жгут растягивают и делают 3 - 4 оборота по подложенному бинту. Конечность при этом поднимают несколько вверх. Туры жгута должны ложиться рядом друг с другом, не ущемляя кожи. Наиболее тугим должен быть первый тур, второй накладывают с меньшим натяжением, а остальные с минимальным. Концы жгута закрепляют с помощью крючка или клипсы поверх всех туров</a:t>
            </a:r>
          </a:p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 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Жгут </a:t>
            </a:r>
            <a:r>
              <a:rPr lang="ru-RU" sz="1500" b="1" i="1" cap="small" dirty="0">
                <a:solidFill>
                  <a:srgbClr val="0000FF"/>
                </a:solidFill>
              </a:rPr>
              <a:t>накладывается в летнее время на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1,5-2 </a:t>
            </a:r>
            <a:r>
              <a:rPr lang="ru-RU" sz="1500" b="1" i="1" cap="small" dirty="0">
                <a:solidFill>
                  <a:srgbClr val="0000FF"/>
                </a:solidFill>
              </a:rPr>
              <a:t>часа, в зимнее время – на 1 час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.</a:t>
            </a:r>
            <a:endParaRPr lang="ru-RU" sz="1500" b="1" i="1" cap="small" dirty="0">
              <a:solidFill>
                <a:srgbClr val="0000FF"/>
              </a:solidFill>
            </a:endParaRPr>
          </a:p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Под жгутом </a:t>
            </a:r>
            <a:r>
              <a:rPr lang="ru-RU" sz="1500" b="1" i="1" cap="small" dirty="0">
                <a:solidFill>
                  <a:srgbClr val="0000FF"/>
                </a:solidFill>
              </a:rPr>
              <a:t>фиксируют записку, в которой указывается дата и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время (час </a:t>
            </a:r>
            <a:r>
              <a:rPr lang="ru-RU" sz="1500" b="1" i="1" cap="small" dirty="0">
                <a:solidFill>
                  <a:srgbClr val="0000FF"/>
                </a:solidFill>
              </a:rPr>
              <a:t>и минуты)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наложения</a:t>
            </a:r>
          </a:p>
          <a:p>
            <a:r>
              <a:rPr lang="ru-RU" sz="1500" b="1" i="1" cap="small" dirty="0" smtClean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При </a:t>
            </a:r>
            <a:r>
              <a:rPr lang="ru-RU" sz="1500" b="1" i="1" cap="small" dirty="0">
                <a:solidFill>
                  <a:srgbClr val="0000FF"/>
                </a:solidFill>
              </a:rPr>
              <a:t>правильном наложении жгута артериальное кровотечение немедленно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прекращается, конечность </a:t>
            </a:r>
            <a:r>
              <a:rPr lang="ru-RU" sz="1500" b="1" i="1" cap="small" dirty="0">
                <a:solidFill>
                  <a:srgbClr val="0000FF"/>
                </a:solidFill>
              </a:rPr>
              <a:t>бледнеет, пульсация сосудов ниже наложенного жгута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прекращается</a:t>
            </a:r>
          </a:p>
          <a:p>
            <a:r>
              <a:rPr lang="ru-RU" sz="1500" b="1" i="1" cap="small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500" b="1" i="1" cap="small" dirty="0" smtClean="0">
                <a:solidFill>
                  <a:srgbClr val="0000FF"/>
                </a:solidFill>
              </a:rPr>
              <a:t>Нормативы наложения жгута (закрутки) «отлично</a:t>
            </a:r>
            <a:r>
              <a:rPr lang="ru-RU" sz="1500" b="1" i="1" cap="small" dirty="0">
                <a:solidFill>
                  <a:srgbClr val="0000FF"/>
                </a:solidFill>
              </a:rPr>
              <a:t>» - 20 (40) секунд; «хорошо» - 25 (45) секунд; «удовлетворительно» - 30 (50) секунд</a:t>
            </a:r>
            <a:endParaRPr lang="ru-RU" sz="1500" b="1" i="1" cap="small" dirty="0" smtClean="0">
              <a:solidFill>
                <a:srgbClr val="0000FF"/>
              </a:solidFill>
            </a:endParaRPr>
          </a:p>
        </p:txBody>
      </p:sp>
      <p:pic>
        <p:nvPicPr>
          <p:cNvPr id="1029" name="Picture 5" descr="H:\Иллюстрации\Первая помощь\жгут 1.jpg"/>
          <p:cNvPicPr>
            <a:picLocks noChangeAspect="1" noChangeArrowheads="1"/>
          </p:cNvPicPr>
          <p:nvPr/>
        </p:nvPicPr>
        <p:blipFill rotWithShape="1">
          <a:blip r:embed="rId5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" r="6080" b="2078"/>
          <a:stretch/>
        </p:blipFill>
        <p:spPr bwMode="auto">
          <a:xfrm>
            <a:off x="3131840" y="1118700"/>
            <a:ext cx="1992026" cy="1284563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Иллюстрации\Первая помощь\жгут 4.jpg"/>
          <p:cNvPicPr>
            <a:picLocks noChangeAspect="1" noChangeArrowheads="1"/>
          </p:cNvPicPr>
          <p:nvPr/>
        </p:nvPicPr>
        <p:blipFill rotWithShape="1">
          <a:blip r:embed="rId6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7" t="4014" r="25819" b="4014"/>
          <a:stretch/>
        </p:blipFill>
        <p:spPr bwMode="auto">
          <a:xfrm>
            <a:off x="7393570" y="1105722"/>
            <a:ext cx="1519518" cy="1268932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Иллюстрации\Первая помощь\predpleche__ostanovka_krovotecheniya_zhgutom_zakrutkoy.jpeg"/>
          <p:cNvPicPr>
            <a:picLocks noChangeAspect="1" noChangeArrowheads="1"/>
          </p:cNvPicPr>
          <p:nvPr/>
        </p:nvPicPr>
        <p:blipFill rotWithShape="1">
          <a:blip r:embed="rId7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9" t="8559" r="25615" b="6722"/>
          <a:stretch/>
        </p:blipFill>
        <p:spPr bwMode="auto">
          <a:xfrm>
            <a:off x="5292080" y="1109642"/>
            <a:ext cx="1864762" cy="127436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098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384" y="217207"/>
            <a:ext cx="610007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ОШИБКИ,  ДОПУСКАЕМЫЕ   ПРИ НАЛОЖЕНИИ   ЖГУТА   (ЗАКРУТКИ) 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6112" y="2628198"/>
            <a:ext cx="7094080" cy="3031984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3649" y="2806801"/>
            <a:ext cx="6916543" cy="317520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</a:rPr>
              <a:t>Отсутствие </a:t>
            </a:r>
            <a:r>
              <a:rPr lang="ru-RU" sz="1600" b="1" i="1" cap="small" dirty="0">
                <a:solidFill>
                  <a:srgbClr val="FF0000"/>
                </a:solidFill>
              </a:rPr>
              <a:t>показаний к наложению </a:t>
            </a:r>
            <a:r>
              <a:rPr lang="ru-RU" sz="1600" b="1" i="1" cap="small" dirty="0" smtClean="0">
                <a:solidFill>
                  <a:srgbClr val="FF0000"/>
                </a:solidFill>
              </a:rPr>
              <a:t>жгута</a:t>
            </a:r>
            <a:endParaRPr lang="ru-RU" sz="1600" b="1" i="1" cap="small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ru-RU" sz="1600" b="1" i="1" cap="small" dirty="0">
                <a:solidFill>
                  <a:srgbClr val="FF0000"/>
                </a:solidFill>
              </a:rPr>
              <a:t>Наложение жгута на голое </a:t>
            </a:r>
            <a:r>
              <a:rPr lang="ru-RU" sz="1600" b="1" i="1" cap="small" dirty="0" smtClean="0">
                <a:solidFill>
                  <a:srgbClr val="FF0000"/>
                </a:solidFill>
              </a:rPr>
              <a:t>тело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</a:rPr>
              <a:t>Слабое </a:t>
            </a:r>
            <a:r>
              <a:rPr lang="ru-RU" sz="1600" b="1" i="1" cap="small" dirty="0">
                <a:solidFill>
                  <a:srgbClr val="FF0000"/>
                </a:solidFill>
              </a:rPr>
              <a:t>наложение жгута: кровотечение не останавливается, не пережимаются  поверхностные вены, создается венозный застой, при котором конечность не бледнеет, а становится </a:t>
            </a:r>
            <a:r>
              <a:rPr lang="ru-RU" sz="1600" b="1" i="1" cap="small" dirty="0" smtClean="0">
                <a:solidFill>
                  <a:srgbClr val="FF0000"/>
                </a:solidFill>
              </a:rPr>
              <a:t>синюшной)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</a:rPr>
              <a:t>Сильное </a:t>
            </a:r>
            <a:r>
              <a:rPr lang="ru-RU" sz="1600" b="1" i="1" cap="small" dirty="0">
                <a:solidFill>
                  <a:srgbClr val="FF0000"/>
                </a:solidFill>
              </a:rPr>
              <a:t>наложение жгута: при  этом может наступить размозжение прилежащих тканей,  сосудов и нервов, что,  в конечном  счете, приведет  к параличу </a:t>
            </a:r>
            <a:r>
              <a:rPr lang="ru-RU" sz="1600" b="1" i="1" cap="small" dirty="0" smtClean="0">
                <a:solidFill>
                  <a:srgbClr val="FF0000"/>
                </a:solidFill>
              </a:rPr>
              <a:t>конечности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</a:rPr>
              <a:t>Плохое </a:t>
            </a:r>
            <a:r>
              <a:rPr lang="ru-RU" sz="1600" b="1" i="1" cap="small" dirty="0">
                <a:solidFill>
                  <a:srgbClr val="FF0000"/>
                </a:solidFill>
              </a:rPr>
              <a:t>закрепление  жгута – жгут может развязаться или ослабнуть и кровотечение   возобновится </a:t>
            </a:r>
            <a:endParaRPr lang="ru-RU" sz="1600" b="1" i="1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cap="small" dirty="0" smtClean="0">
                <a:solidFill>
                  <a:srgbClr val="FF0000"/>
                </a:solidFill>
                <a:sym typeface="Wingdings 2"/>
              </a:rPr>
              <a:t>Жгут сверху прикрыт бинтом, косынкой или платком</a:t>
            </a:r>
            <a:endParaRPr lang="ru-RU" sz="1600" b="1" i="1" cap="small" dirty="0" smtClean="0">
              <a:solidFill>
                <a:srgbClr val="0000FF"/>
              </a:solidFill>
            </a:endParaRPr>
          </a:p>
        </p:txBody>
      </p:sp>
      <p:pic>
        <p:nvPicPr>
          <p:cNvPr id="1029" name="Picture 5" descr="H:\Иллюстрации\Первая помощь\жгут 1.jpg"/>
          <p:cNvPicPr>
            <a:picLocks noChangeAspect="1" noChangeArrowheads="1"/>
          </p:cNvPicPr>
          <p:nvPr/>
        </p:nvPicPr>
        <p:blipFill rotWithShape="1">
          <a:blip r:embed="rId3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" r="6080" b="2078"/>
          <a:stretch/>
        </p:blipFill>
        <p:spPr bwMode="auto">
          <a:xfrm>
            <a:off x="6925651" y="1201958"/>
            <a:ext cx="1992026" cy="1284563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Иллюстрации\Первая помощь\жгут 4.jpg"/>
          <p:cNvPicPr>
            <a:picLocks noChangeAspect="1" noChangeArrowheads="1"/>
          </p:cNvPicPr>
          <p:nvPr/>
        </p:nvPicPr>
        <p:blipFill rotWithShape="1">
          <a:blip r:embed="rId4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7" t="4014" r="25819" b="4014"/>
          <a:stretch/>
        </p:blipFill>
        <p:spPr bwMode="auto">
          <a:xfrm>
            <a:off x="3002499" y="1237320"/>
            <a:ext cx="1519518" cy="1268932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Иллюстрации\Первая помощь\жгут.jpg"/>
          <p:cNvPicPr>
            <a:picLocks noChangeAspect="1" noChangeArrowheads="1"/>
          </p:cNvPicPr>
          <p:nvPr/>
        </p:nvPicPr>
        <p:blipFill rotWithShape="1">
          <a:blip r:embed="rId5" cstate="print">
            <a:lum bright="11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02"/>
          <a:stretch/>
        </p:blipFill>
        <p:spPr bwMode="auto">
          <a:xfrm>
            <a:off x="4773153" y="1226462"/>
            <a:ext cx="1844629" cy="1260059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055735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5" y="193204"/>
            <a:ext cx="47974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Оказание </a:t>
            </a: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первой  помощи </a:t>
            </a:r>
          </a:p>
          <a:p>
            <a:pPr algn="r">
              <a:defRPr/>
            </a:pP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при  </a:t>
            </a: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кровотечениях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456" y="2425452"/>
            <a:ext cx="604867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ВНУТРЕННЕМ   КРОВОТЕЧЕНИИ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162" y="2983301"/>
            <a:ext cx="3594791" cy="2552218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456" y="2425452"/>
            <a:ext cx="8928992" cy="27723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ru-RU" sz="1400" b="1" i="1" cap="small" dirty="0" smtClean="0">
              <a:solidFill>
                <a:srgbClr val="0000FF"/>
              </a:solidFill>
            </a:endParaRPr>
          </a:p>
        </p:txBody>
      </p:sp>
      <p:pic>
        <p:nvPicPr>
          <p:cNvPr id="6146" name="Picture 2" descr="H:\Иллюстрации\Первая помощь\внутреннее кровотеч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6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" t="637" r="4741" b="7523"/>
          <a:stretch/>
        </p:blipFill>
        <p:spPr bwMode="auto">
          <a:xfrm>
            <a:off x="3751015" y="3403152"/>
            <a:ext cx="5322870" cy="1712516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1024201"/>
            <a:ext cx="6423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400" b="1" i="1" dirty="0" smtClean="0">
                <a:solidFill>
                  <a:srgbClr val="0000FF"/>
                </a:solidFill>
              </a:rPr>
              <a:t>ЕСЛИ ПОСЛЕ ОБМОРОКА ПОСТРАДАВШИЙ НЕ МОЖЕТ ЛЕЖАТЬ ИЗ-ЗА СИЛЬНЫХ БОЛЕЙ В ЖИВОТЕ, ПЫТАЕТСЯ ВСТАТЬ ИЛИ СЕСТЬ, СНОВА ТЕРЯЕТ СОЗНАНИЕ («ВАНЬКА-ВСТАНЬКА»), ТО У НЕГО МОЖНО ЗАПОДОЗРИТЬ ОПАСНОЕ ДЛЯ ЖИЗНИ ВНУТРЕННЕЕ КРОВОТЕЧЕНИЕ. </a:t>
            </a:r>
          </a:p>
          <a:p>
            <a:r>
              <a:rPr lang="ru-RU" sz="1400" b="1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400" b="1" i="1" dirty="0" smtClean="0">
                <a:solidFill>
                  <a:srgbClr val="0000FF"/>
                </a:solidFill>
              </a:rPr>
              <a:t>ЕСЛИ В ТЕЧЕНИЕ ЧАСА ЕГО НЕ ДОСТАВИТЬ В БОЛЬНИЦУ </a:t>
            </a:r>
            <a:r>
              <a:rPr lang="ru-RU" sz="1400" b="1" i="1" dirty="0">
                <a:solidFill>
                  <a:srgbClr val="0000FF"/>
                </a:solidFill>
              </a:rPr>
              <a:t>СМЕРТЬ МОЖЕТ НАСТУПИТЬ </a:t>
            </a:r>
            <a:r>
              <a:rPr lang="ru-RU" sz="1400" b="1" i="1" dirty="0" smtClean="0">
                <a:solidFill>
                  <a:srgbClr val="0000FF"/>
                </a:solidFill>
              </a:rPr>
              <a:t>ОТ НЕВОСПОЛНИМОЙ ПОТЕРИ КРОВИ</a:t>
            </a:r>
          </a:p>
          <a:p>
            <a:endParaRPr lang="ru-RU" sz="1400" b="1" i="1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8164" y="3043484"/>
            <a:ext cx="3594790" cy="3240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ОБЕСПЕЧИТЬ ПОЛОЖЕНИЕ «ЛЕЖА НА СПИНЕ» С ПРИПОДНЯТЫМИ В КОЛЕНЯХ НОГАМИ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ПРИЛОЖИТЬ К ЖИВОТУ  «ТЯЖЕЛЫЙ» ХОЛОД (увеличивает время доставки в больницу на 2-3 часа)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НЕМЕДЛЕННО ВЫЗВАТЬ «СКОРУЮ ПОМОЩЬ»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ТРАНСПОРТИРОВАТЬ МОЖНО ТОЛЬКО В ПОЛОЖЕНИИ </a:t>
            </a:r>
            <a:r>
              <a:rPr lang="ru-RU" sz="1400" b="1" i="1" cap="small" dirty="0">
                <a:solidFill>
                  <a:srgbClr val="0000FF"/>
                </a:solidFill>
              </a:rPr>
              <a:t>«ЛЕЖА НА СПИНЕ» С ПРИПОДНЯТЫМИ В КОЛЕНЯХ НОГАМИ</a:t>
            </a:r>
            <a:endParaRPr lang="ru-RU" sz="1400" b="1" i="1" cap="small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163269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5" y="193204"/>
            <a:ext cx="47974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Оказание </a:t>
            </a: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первой  помощи </a:t>
            </a:r>
          </a:p>
          <a:p>
            <a:pPr algn="r">
              <a:defRPr/>
            </a:pPr>
            <a:r>
              <a:rPr lang="ru-RU" sz="2400" b="1" cap="all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при  </a:t>
            </a:r>
            <a:r>
              <a:rPr lang="ru-RU" sz="2400" b="1" cap="all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кровотечениях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733958"/>
            <a:ext cx="604867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ПЕРВАЯ   ПОМОЩЬ   ПРИ   НОСОВОМ  КРОВОТЕЧЕНИИ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741" y="2281436"/>
            <a:ext cx="3907772" cy="3354964"/>
          </a:xfrm>
          <a:prstGeom prst="roundRect">
            <a:avLst>
              <a:gd name="adj" fmla="val 4378"/>
            </a:avLst>
          </a:prstGeom>
          <a:solidFill>
            <a:srgbClr val="CAF9FE">
              <a:alpha val="5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456" y="2425452"/>
            <a:ext cx="8928992" cy="27723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ru-RU" sz="1400" b="1" i="1" cap="small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1024201"/>
            <a:ext cx="620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sym typeface="Wingdings 2"/>
              </a:rPr>
              <a:t> </a:t>
            </a:r>
            <a:r>
              <a:rPr lang="ru-RU" sz="1400" b="1" i="1" dirty="0" smtClean="0">
                <a:solidFill>
                  <a:srgbClr val="0000FF"/>
                </a:solidFill>
              </a:rPr>
              <a:t>ОБИЛЬНОЕ НОСОВОЕ КРОВОТЕЧЕНИЕ НЕ УГРОЖАЕТ ЖИЗНИ ЧЕЛОВЕКА, НО ДОСТАВЛЯЕТ МНОГО НЕПРИЯТНОСТЕЙ ИЗ-ЗА  ПЕРЕПАЧКАННОЙ КРОВЬЮ ОДЕЖДЫ</a:t>
            </a:r>
          </a:p>
          <a:p>
            <a:endParaRPr lang="ru-RU" sz="1400" b="1" i="1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580" y="2281436"/>
            <a:ext cx="3960933" cy="33549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ПРИЛОЖИТЬ К НОСУ ЧИСТУЮ ТКАНЬ И ПОДНЕСТИ К ПОДБОРОДКУ ЛЮБУЮ ЕМКОСТЬ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ПРИЛОЖИТЬ ХОЛОД К ПЕРЕНОСИЦЕ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ПРИЖАТЬ ДВУМЯ ПАЛЬЦАМИ КРЫЛЬЯ НОСА К НОСОВОЙ ПЕРЕГОРОДКЕ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ПОСЛЕ ОСТАНОВКИ КРОВОТЕЧЕНИЯ ПРЕДЛОЖИТЬ ВЫПИТЬ СТАКАН ХОЛОДНОЙ ВОДЫ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ЕСЛИ У БОЛЬНОГО ГИПЕРТОНИЯ, ТО ПОСЛЕ ЭТИХ ДЕЙСТВИЙ ПРИЛОЖИТЬ К ШЕЕ ГОРЧИЧНИК, А К СТОПАМ – ТЕПЛУЮ ГРЕЛКУ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 smtClean="0">
                <a:solidFill>
                  <a:srgbClr val="0000FF"/>
                </a:solidFill>
              </a:rPr>
              <a:t> ЕСЛИ КРОВОТЕЧЕНИЕ ПРОДОЛЖАЕТСЯ БОЛЕЕ 30-40 МИН,  ТО СЛЕДУЕТ ВЫЗВАТЬ «СКОРУЮ ПОМОЩЬ»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 smtClean="0">
              <a:solidFill>
                <a:srgbClr val="0000FF"/>
              </a:solidFill>
            </a:endParaRPr>
          </a:p>
        </p:txBody>
      </p:sp>
      <p:pic>
        <p:nvPicPr>
          <p:cNvPr id="7170" name="Picture 2" descr="H:\Иллюстрации\Первая помощь\Фотография (1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278" y="2281436"/>
            <a:ext cx="1681123" cy="1656184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Иллюстрации\Первая помощь\Фотография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789" y="2951801"/>
            <a:ext cx="1557754" cy="1561883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Иллюстрации\Первая помощь\Фотография (2)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939" y="3937620"/>
            <a:ext cx="1709074" cy="1666273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70998"/>
      </p:ext>
    </p:extLst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2200</Words>
  <Application>Microsoft Office PowerPoint</Application>
  <PresentationFormat>Экран (16:10)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Озорнин</dc:creator>
  <cp:lastModifiedBy>Агентство УМЦ</cp:lastModifiedBy>
  <cp:revision>138</cp:revision>
  <dcterms:created xsi:type="dcterms:W3CDTF">2012-04-16T11:59:19Z</dcterms:created>
  <dcterms:modified xsi:type="dcterms:W3CDTF">2015-03-10T09:45:25Z</dcterms:modified>
</cp:coreProperties>
</file>